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4.xml" ContentType="application/vnd.openxmlformats-officedocument.theme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notesSlides/notesSlide7.xml" ContentType="application/vnd.openxmlformats-officedocument.presentationml.notesSlide+xml"/>
  <Override PartName="/ppt/charts/chart2.xml" ContentType="application/vnd.openxmlformats-officedocument.drawingml.chart+xml"/>
  <Override PartName="/ppt/notesSlides/notesSlide8.xml" ContentType="application/vnd.openxmlformats-officedocument.presentationml.notesSlide+xml"/>
  <Override PartName="/ppt/charts/chart3.xml" ContentType="application/vnd.openxmlformats-officedocument.drawingml.chart+xml"/>
  <Override PartName="/ppt/notesSlides/notesSlide9.xml" ContentType="application/vnd.openxmlformats-officedocument.presentationml.notesSlide+xml"/>
  <Override PartName="/ppt/charts/chart4.xml" ContentType="application/vnd.openxmlformats-officedocument.drawingml.chart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743" r:id="rId3"/>
    <p:sldMasterId id="2147483755" r:id="rId4"/>
    <p:sldMasterId id="2147483768" r:id="rId5"/>
  </p:sldMasterIdLst>
  <p:notesMasterIdLst>
    <p:notesMasterId r:id="rId37"/>
  </p:notesMasterIdLst>
  <p:sldIdLst>
    <p:sldId id="392" r:id="rId6"/>
    <p:sldId id="256" r:id="rId7"/>
    <p:sldId id="360" r:id="rId8"/>
    <p:sldId id="366" r:id="rId9"/>
    <p:sldId id="384" r:id="rId10"/>
    <p:sldId id="385" r:id="rId11"/>
    <p:sldId id="307" r:id="rId12"/>
    <p:sldId id="305" r:id="rId13"/>
    <p:sldId id="300" r:id="rId14"/>
    <p:sldId id="362" r:id="rId15"/>
    <p:sldId id="361" r:id="rId16"/>
    <p:sldId id="387" r:id="rId17"/>
    <p:sldId id="386" r:id="rId18"/>
    <p:sldId id="388" r:id="rId19"/>
    <p:sldId id="389" r:id="rId20"/>
    <p:sldId id="301" r:id="rId21"/>
    <p:sldId id="375" r:id="rId22"/>
    <p:sldId id="303" r:id="rId23"/>
    <p:sldId id="296" r:id="rId24"/>
    <p:sldId id="373" r:id="rId25"/>
    <p:sldId id="393" r:id="rId26"/>
    <p:sldId id="394" r:id="rId27"/>
    <p:sldId id="367" r:id="rId28"/>
    <p:sldId id="376" r:id="rId29"/>
    <p:sldId id="377" r:id="rId30"/>
    <p:sldId id="378" r:id="rId31"/>
    <p:sldId id="379" r:id="rId32"/>
    <p:sldId id="380" r:id="rId33"/>
    <p:sldId id="381" r:id="rId34"/>
    <p:sldId id="382" r:id="rId35"/>
    <p:sldId id="390" r:id="rId36"/>
  </p:sldIdLst>
  <p:sldSz cx="9144000" cy="6858000" type="screen4x3"/>
  <p:notesSz cx="7315200" cy="96012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8" autoAdjust="0"/>
  </p:normalViewPr>
  <p:slideViewPr>
    <p:cSldViewPr>
      <p:cViewPr varScale="1">
        <p:scale>
          <a:sx n="103" d="100"/>
          <a:sy n="103" d="100"/>
        </p:scale>
        <p:origin x="-20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420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../embeddings/oleObject1.bin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2.bin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3.bin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4.bin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dirty="0"/>
              <a:t>Light Brown Honeycomb Panel</a:t>
            </a:r>
          </a:p>
          <a:p>
            <a:pPr>
              <a:defRPr/>
            </a:pPr>
            <a:r>
              <a:rPr lang="en-US" dirty="0"/>
              <a:t>Peak </a:t>
            </a:r>
            <a:r>
              <a:rPr lang="en-US" dirty="0" smtClean="0"/>
              <a:t>HRR vs. % STDEV</a:t>
            </a:r>
            <a:endParaRPr lang="en-US" dirty="0"/>
          </a:p>
          <a:p>
            <a:pPr>
              <a:defRPr/>
            </a:pPr>
            <a:r>
              <a:rPr lang="en-US" dirty="0"/>
              <a:t>Avg = 54 kW/m</a:t>
            </a:r>
            <a:r>
              <a:rPr lang="en-US" baseline="30000" dirty="0"/>
              <a:t>2</a:t>
            </a:r>
            <a:r>
              <a:rPr lang="en-US" dirty="0"/>
              <a:t>; 16% STDEV</a:t>
            </a:r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92D050"/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rgbClr val="FF0000"/>
              </a:solidFill>
            </c:spPr>
          </c:dPt>
          <c:dPt>
            <c:idx val="1"/>
            <c:invertIfNegative val="0"/>
            <c:bubble3D val="0"/>
            <c:spPr>
              <a:solidFill>
                <a:srgbClr val="FF0000"/>
              </a:solidFill>
            </c:spPr>
          </c:dPt>
          <c:dPt>
            <c:idx val="2"/>
            <c:invertIfNegative val="0"/>
            <c:bubble3D val="0"/>
            <c:spPr>
              <a:solidFill>
                <a:srgbClr val="FF0000"/>
              </a:solidFill>
            </c:spPr>
          </c:dPt>
          <c:dPt>
            <c:idx val="3"/>
            <c:invertIfNegative val="0"/>
            <c:bubble3D val="0"/>
            <c:spPr>
              <a:solidFill>
                <a:srgbClr val="FF0000"/>
              </a:solidFill>
            </c:spPr>
          </c:dPt>
          <c:dPt>
            <c:idx val="4"/>
            <c:invertIfNegative val="0"/>
            <c:bubble3D val="0"/>
            <c:spPr>
              <a:solidFill>
                <a:srgbClr val="FF0000"/>
              </a:solidFill>
            </c:spPr>
          </c:dPt>
          <c:dPt>
            <c:idx val="5"/>
            <c:invertIfNegative val="0"/>
            <c:bubble3D val="0"/>
            <c:spPr>
              <a:solidFill>
                <a:srgbClr val="FF0000"/>
              </a:solidFill>
            </c:spPr>
          </c:dPt>
          <c:dPt>
            <c:idx val="6"/>
            <c:invertIfNegative val="0"/>
            <c:bubble3D val="0"/>
            <c:spPr>
              <a:solidFill>
                <a:srgbClr val="FF0000"/>
              </a:solidFill>
            </c:spPr>
          </c:dPt>
          <c:dPt>
            <c:idx val="7"/>
            <c:invertIfNegative val="0"/>
            <c:bubble3D val="0"/>
            <c:spPr>
              <a:solidFill>
                <a:srgbClr val="FF0000"/>
              </a:solidFill>
            </c:spPr>
          </c:dPt>
          <c:dPt>
            <c:idx val="8"/>
            <c:invertIfNegative val="0"/>
            <c:bubble3D val="0"/>
            <c:spPr>
              <a:solidFill>
                <a:srgbClr val="FF0000"/>
              </a:solidFill>
            </c:spPr>
          </c:dPt>
          <c:dPt>
            <c:idx val="9"/>
            <c:invertIfNegative val="0"/>
            <c:bubble3D val="0"/>
            <c:spPr>
              <a:solidFill>
                <a:srgbClr val="FF0000"/>
              </a:solidFill>
            </c:spPr>
          </c:dPt>
          <c:dPt>
            <c:idx val="12"/>
            <c:invertIfNegative val="0"/>
            <c:bubble3D val="0"/>
          </c:dPt>
          <c:dPt>
            <c:idx val="21"/>
            <c:invertIfNegative val="0"/>
            <c:bubble3D val="0"/>
          </c:dPt>
          <c:dPt>
            <c:idx val="22"/>
            <c:invertIfNegative val="0"/>
            <c:bubble3D val="0"/>
          </c:dPt>
          <c:dPt>
            <c:idx val="23"/>
            <c:invertIfNegative val="0"/>
            <c:bubble3D val="0"/>
          </c:dPt>
          <c:dPt>
            <c:idx val="24"/>
            <c:invertIfNegative val="0"/>
            <c:bubble3D val="0"/>
          </c:dPt>
          <c:dPt>
            <c:idx val="25"/>
            <c:invertIfNegative val="0"/>
            <c:bubble3D val="0"/>
          </c:dPt>
          <c:dPt>
            <c:idx val="26"/>
            <c:invertIfNegative val="0"/>
            <c:bubble3D val="0"/>
          </c:dPt>
          <c:dPt>
            <c:idx val="27"/>
            <c:invertIfNegative val="0"/>
            <c:bubble3D val="0"/>
            <c:spPr>
              <a:solidFill>
                <a:srgbClr val="FFFF00"/>
              </a:solidFill>
            </c:spPr>
          </c:dPt>
          <c:dPt>
            <c:idx val="28"/>
            <c:invertIfNegative val="0"/>
            <c:bubble3D val="0"/>
            <c:spPr>
              <a:solidFill>
                <a:srgbClr val="FFFF00"/>
              </a:solidFill>
            </c:spPr>
          </c:dPt>
          <c:dPt>
            <c:idx val="29"/>
            <c:invertIfNegative val="0"/>
            <c:bubble3D val="0"/>
            <c:spPr>
              <a:solidFill>
                <a:srgbClr val="FFFF00"/>
              </a:solidFill>
            </c:spPr>
          </c:dPt>
          <c:dPt>
            <c:idx val="30"/>
            <c:invertIfNegative val="0"/>
            <c:bubble3D val="0"/>
            <c:spPr>
              <a:solidFill>
                <a:srgbClr val="FFFF00"/>
              </a:solidFill>
            </c:spPr>
          </c:dPt>
          <c:dPt>
            <c:idx val="31"/>
            <c:invertIfNegative val="0"/>
            <c:bubble3D val="0"/>
            <c:spPr>
              <a:solidFill>
                <a:srgbClr val="FFFF00"/>
              </a:solidFill>
            </c:spPr>
          </c:dPt>
          <c:dPt>
            <c:idx val="32"/>
            <c:invertIfNegative val="0"/>
            <c:bubble3D val="0"/>
            <c:spPr>
              <a:solidFill>
                <a:srgbClr val="FFFF00"/>
              </a:solidFill>
            </c:spPr>
          </c:dPt>
          <c:dPt>
            <c:idx val="33"/>
            <c:invertIfNegative val="0"/>
            <c:bubble3D val="0"/>
            <c:spPr>
              <a:solidFill>
                <a:srgbClr val="FFFF00"/>
              </a:solidFill>
            </c:spPr>
          </c:dPt>
          <c:dPt>
            <c:idx val="34"/>
            <c:invertIfNegative val="0"/>
            <c:bubble3D val="0"/>
            <c:spPr>
              <a:solidFill>
                <a:srgbClr val="FFFF00"/>
              </a:solidFill>
            </c:spPr>
          </c:dPt>
          <c:dPt>
            <c:idx val="35"/>
            <c:invertIfNegative val="0"/>
            <c:bubble3D val="0"/>
            <c:spPr>
              <a:solidFill>
                <a:srgbClr val="FFFF00"/>
              </a:solidFill>
            </c:spPr>
          </c:dPt>
          <c:dLbls>
            <c:numFmt formatCode="#,##0" sourceLinked="0"/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'Boeing Peak'!$A$11:$A$46</c:f>
              <c:strCache>
                <c:ptCount val="36"/>
                <c:pt idx="0">
                  <c:v>A06</c:v>
                </c:pt>
                <c:pt idx="1">
                  <c:v>B17</c:v>
                </c:pt>
                <c:pt idx="2">
                  <c:v>A20</c:v>
                </c:pt>
                <c:pt idx="3">
                  <c:v>B10</c:v>
                </c:pt>
                <c:pt idx="4">
                  <c:v>B12</c:v>
                </c:pt>
                <c:pt idx="5">
                  <c:v>B14</c:v>
                </c:pt>
                <c:pt idx="6">
                  <c:v>A22</c:v>
                </c:pt>
                <c:pt idx="7">
                  <c:v>A09</c:v>
                </c:pt>
                <c:pt idx="8">
                  <c:v>A17</c:v>
                </c:pt>
                <c:pt idx="9">
                  <c:v>A21</c:v>
                </c:pt>
                <c:pt idx="10">
                  <c:v>A24</c:v>
                </c:pt>
                <c:pt idx="11">
                  <c:v>A25</c:v>
                </c:pt>
                <c:pt idx="12">
                  <c:v>A16</c:v>
                </c:pt>
                <c:pt idx="13">
                  <c:v>B08</c:v>
                </c:pt>
                <c:pt idx="14">
                  <c:v>A03</c:v>
                </c:pt>
                <c:pt idx="15">
                  <c:v>B11</c:v>
                </c:pt>
                <c:pt idx="16">
                  <c:v>B07</c:v>
                </c:pt>
                <c:pt idx="17">
                  <c:v>B15</c:v>
                </c:pt>
                <c:pt idx="18">
                  <c:v>B09</c:v>
                </c:pt>
                <c:pt idx="19">
                  <c:v>A18</c:v>
                </c:pt>
                <c:pt idx="20">
                  <c:v>A26</c:v>
                </c:pt>
                <c:pt idx="21">
                  <c:v>A10</c:v>
                </c:pt>
                <c:pt idx="22">
                  <c:v>A01</c:v>
                </c:pt>
                <c:pt idx="23">
                  <c:v>B03</c:v>
                </c:pt>
                <c:pt idx="24">
                  <c:v>A05</c:v>
                </c:pt>
                <c:pt idx="25">
                  <c:v>B05</c:v>
                </c:pt>
                <c:pt idx="26">
                  <c:v>A11</c:v>
                </c:pt>
                <c:pt idx="27">
                  <c:v>A04</c:v>
                </c:pt>
                <c:pt idx="28">
                  <c:v>A07</c:v>
                </c:pt>
                <c:pt idx="29">
                  <c:v>A23</c:v>
                </c:pt>
                <c:pt idx="30">
                  <c:v>B04</c:v>
                </c:pt>
                <c:pt idx="31">
                  <c:v>A13</c:v>
                </c:pt>
                <c:pt idx="32">
                  <c:v>A14</c:v>
                </c:pt>
                <c:pt idx="33">
                  <c:v>A02</c:v>
                </c:pt>
                <c:pt idx="34">
                  <c:v>A12</c:v>
                </c:pt>
                <c:pt idx="35">
                  <c:v>B06</c:v>
                </c:pt>
              </c:strCache>
            </c:strRef>
          </c:cat>
          <c:val>
            <c:numRef>
              <c:f>'Boeing Peak'!$C$11:$C$46</c:f>
              <c:numCache>
                <c:formatCode>0.0</c:formatCode>
                <c:ptCount val="36"/>
                <c:pt idx="0">
                  <c:v>40.333333333333336</c:v>
                </c:pt>
                <c:pt idx="1">
                  <c:v>42.666666666666664</c:v>
                </c:pt>
                <c:pt idx="2">
                  <c:v>43.266666666666673</c:v>
                </c:pt>
                <c:pt idx="3">
                  <c:v>43.93</c:v>
                </c:pt>
                <c:pt idx="4">
                  <c:v>44.96</c:v>
                </c:pt>
                <c:pt idx="5">
                  <c:v>45.54</c:v>
                </c:pt>
                <c:pt idx="6">
                  <c:v>45.633333333333333</c:v>
                </c:pt>
                <c:pt idx="7">
                  <c:v>46.333333333333336</c:v>
                </c:pt>
                <c:pt idx="8">
                  <c:v>46.843333333333334</c:v>
                </c:pt>
                <c:pt idx="9">
                  <c:v>48.370000000000005</c:v>
                </c:pt>
                <c:pt idx="10">
                  <c:v>49.4</c:v>
                </c:pt>
                <c:pt idx="11">
                  <c:v>49.400000000000006</c:v>
                </c:pt>
                <c:pt idx="12">
                  <c:v>49.487666666666662</c:v>
                </c:pt>
                <c:pt idx="13">
                  <c:v>49.800000000000004</c:v>
                </c:pt>
                <c:pt idx="14">
                  <c:v>49.800000000000004</c:v>
                </c:pt>
                <c:pt idx="15">
                  <c:v>50.986666666666672</c:v>
                </c:pt>
                <c:pt idx="16">
                  <c:v>52.02</c:v>
                </c:pt>
                <c:pt idx="17">
                  <c:v>52.713333333333331</c:v>
                </c:pt>
                <c:pt idx="18">
                  <c:v>53.193333333333335</c:v>
                </c:pt>
                <c:pt idx="19">
                  <c:v>53.833333333333336</c:v>
                </c:pt>
                <c:pt idx="20">
                  <c:v>54.49666666666667</c:v>
                </c:pt>
                <c:pt idx="21">
                  <c:v>54.7104</c:v>
                </c:pt>
                <c:pt idx="22">
                  <c:v>55.4</c:v>
                </c:pt>
                <c:pt idx="23">
                  <c:v>55.9</c:v>
                </c:pt>
                <c:pt idx="24">
                  <c:v>58.506666666666661</c:v>
                </c:pt>
                <c:pt idx="25">
                  <c:v>59.516666666666673</c:v>
                </c:pt>
                <c:pt idx="26">
                  <c:v>59.553333333333335</c:v>
                </c:pt>
                <c:pt idx="27">
                  <c:v>61.169999999999995</c:v>
                </c:pt>
                <c:pt idx="28">
                  <c:v>63.475999999999999</c:v>
                </c:pt>
                <c:pt idx="29">
                  <c:v>63.966666666666661</c:v>
                </c:pt>
                <c:pt idx="30">
                  <c:v>65.3</c:v>
                </c:pt>
                <c:pt idx="31">
                  <c:v>66.076666666666668</c:v>
                </c:pt>
                <c:pt idx="32">
                  <c:v>66.100000000000009</c:v>
                </c:pt>
                <c:pt idx="33">
                  <c:v>67.380065000000002</c:v>
                </c:pt>
                <c:pt idx="34">
                  <c:v>67.696666666666673</c:v>
                </c:pt>
                <c:pt idx="35">
                  <c:v>72.61333333333333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117499392"/>
        <c:axId val="117501312"/>
      </c:barChart>
      <c:barChart>
        <c:barDir val="col"/>
        <c:grouping val="clustered"/>
        <c:varyColors val="0"/>
        <c:ser>
          <c:idx val="1"/>
          <c:order val="1"/>
          <c:spPr>
            <a:noFill/>
            <a:ln>
              <a:solidFill>
                <a:schemeClr val="accent1"/>
              </a:solidFill>
            </a:ln>
          </c:spPr>
          <c:invertIfNegative val="0"/>
          <c:dLbls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'Boeing Peak'!$A$11:$A$46</c:f>
              <c:strCache>
                <c:ptCount val="36"/>
                <c:pt idx="0">
                  <c:v>A06</c:v>
                </c:pt>
                <c:pt idx="1">
                  <c:v>B17</c:v>
                </c:pt>
                <c:pt idx="2">
                  <c:v>A20</c:v>
                </c:pt>
                <c:pt idx="3">
                  <c:v>B10</c:v>
                </c:pt>
                <c:pt idx="4">
                  <c:v>B12</c:v>
                </c:pt>
                <c:pt idx="5">
                  <c:v>B14</c:v>
                </c:pt>
                <c:pt idx="6">
                  <c:v>A22</c:v>
                </c:pt>
                <c:pt idx="7">
                  <c:v>A09</c:v>
                </c:pt>
                <c:pt idx="8">
                  <c:v>A17</c:v>
                </c:pt>
                <c:pt idx="9">
                  <c:v>A21</c:v>
                </c:pt>
                <c:pt idx="10">
                  <c:v>A24</c:v>
                </c:pt>
                <c:pt idx="11">
                  <c:v>A25</c:v>
                </c:pt>
                <c:pt idx="12">
                  <c:v>A16</c:v>
                </c:pt>
                <c:pt idx="13">
                  <c:v>B08</c:v>
                </c:pt>
                <c:pt idx="14">
                  <c:v>A03</c:v>
                </c:pt>
                <c:pt idx="15">
                  <c:v>B11</c:v>
                </c:pt>
                <c:pt idx="16">
                  <c:v>B07</c:v>
                </c:pt>
                <c:pt idx="17">
                  <c:v>B15</c:v>
                </c:pt>
                <c:pt idx="18">
                  <c:v>B09</c:v>
                </c:pt>
                <c:pt idx="19">
                  <c:v>A18</c:v>
                </c:pt>
                <c:pt idx="20">
                  <c:v>A26</c:v>
                </c:pt>
                <c:pt idx="21">
                  <c:v>A10</c:v>
                </c:pt>
                <c:pt idx="22">
                  <c:v>A01</c:v>
                </c:pt>
                <c:pt idx="23">
                  <c:v>B03</c:v>
                </c:pt>
                <c:pt idx="24">
                  <c:v>A05</c:v>
                </c:pt>
                <c:pt idx="25">
                  <c:v>B05</c:v>
                </c:pt>
                <c:pt idx="26">
                  <c:v>A11</c:v>
                </c:pt>
                <c:pt idx="27">
                  <c:v>A04</c:v>
                </c:pt>
                <c:pt idx="28">
                  <c:v>A07</c:v>
                </c:pt>
                <c:pt idx="29">
                  <c:v>A23</c:v>
                </c:pt>
                <c:pt idx="30">
                  <c:v>B04</c:v>
                </c:pt>
                <c:pt idx="31">
                  <c:v>A13</c:v>
                </c:pt>
                <c:pt idx="32">
                  <c:v>A14</c:v>
                </c:pt>
                <c:pt idx="33">
                  <c:v>A02</c:v>
                </c:pt>
                <c:pt idx="34">
                  <c:v>A12</c:v>
                </c:pt>
                <c:pt idx="35">
                  <c:v>B06</c:v>
                </c:pt>
              </c:strCache>
            </c:strRef>
          </c:cat>
          <c:val>
            <c:numRef>
              <c:f>'Boeing Peak'!$G$11:$G$46</c:f>
              <c:numCache>
                <c:formatCode>0%</c:formatCode>
                <c:ptCount val="36"/>
                <c:pt idx="0">
                  <c:v>2.7459540497236586E-2</c:v>
                </c:pt>
                <c:pt idx="1">
                  <c:v>2.7063293868263713E-2</c:v>
                </c:pt>
                <c:pt idx="2">
                  <c:v>2.1845064528132205E-2</c:v>
                </c:pt>
                <c:pt idx="3">
                  <c:v>4.4468109879220362E-2</c:v>
                </c:pt>
                <c:pt idx="4">
                  <c:v>4.3006490755574722E-2</c:v>
                </c:pt>
                <c:pt idx="5">
                  <c:v>0.10152719413386029</c:v>
                </c:pt>
                <c:pt idx="6">
                  <c:v>2.5720809203049224E-2</c:v>
                </c:pt>
                <c:pt idx="7">
                  <c:v>2.4921594353509029E-2</c:v>
                </c:pt>
                <c:pt idx="8">
                  <c:v>8.4487858762941105E-3</c:v>
                </c:pt>
                <c:pt idx="9">
                  <c:v>6.9157447523993214E-3</c:v>
                </c:pt>
                <c:pt idx="11">
                  <c:v>5.72556098126757E-3</c:v>
                </c:pt>
                <c:pt idx="12">
                  <c:v>0.1712685051741179</c:v>
                </c:pt>
                <c:pt idx="13">
                  <c:v>7.691051406508255E-2</c:v>
                </c:pt>
                <c:pt idx="14">
                  <c:v>1.3167547237554186E-2</c:v>
                </c:pt>
                <c:pt idx="15">
                  <c:v>2.5044260967267105E-2</c:v>
                </c:pt>
                <c:pt idx="16">
                  <c:v>3.5092534147498425E-2</c:v>
                </c:pt>
                <c:pt idx="17">
                  <c:v>5.9669587572638065E-2</c:v>
                </c:pt>
                <c:pt idx="18">
                  <c:v>5.1233081793483244E-2</c:v>
                </c:pt>
                <c:pt idx="19">
                  <c:v>2.3226005366577179E-2</c:v>
                </c:pt>
                <c:pt idx="20">
                  <c:v>0.14343755297505478</c:v>
                </c:pt>
                <c:pt idx="21">
                  <c:v>7.7249150721162521E-2</c:v>
                </c:pt>
                <c:pt idx="23">
                  <c:v>4.8396181721047357E-2</c:v>
                </c:pt>
                <c:pt idx="24">
                  <c:v>6.7672148220795786E-2</c:v>
                </c:pt>
                <c:pt idx="25">
                  <c:v>3.349225318327604E-2</c:v>
                </c:pt>
                <c:pt idx="26">
                  <c:v>6.7480028644933174E-2</c:v>
                </c:pt>
                <c:pt idx="27">
                  <c:v>3.4494033022723539E-2</c:v>
                </c:pt>
                <c:pt idx="28">
                  <c:v>8.9224370861482813E-2</c:v>
                </c:pt>
                <c:pt idx="29">
                  <c:v>5.3981521682460204E-2</c:v>
                </c:pt>
                <c:pt idx="30">
                  <c:v>6.6734329462483713E-2</c:v>
                </c:pt>
                <c:pt idx="31">
                  <c:v>2.2080164422928185E-2</c:v>
                </c:pt>
                <c:pt idx="32">
                  <c:v>1.5353845030396695E-2</c:v>
                </c:pt>
                <c:pt idx="33">
                  <c:v>1.0311016218280709E-2</c:v>
                </c:pt>
                <c:pt idx="34">
                  <c:v>0.10042736562111762</c:v>
                </c:pt>
                <c:pt idx="35">
                  <c:v>7.3553278503093358E-2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0"/>
        <c:axId val="122948992"/>
        <c:axId val="122947072"/>
      </c:barChart>
      <c:catAx>
        <c:axId val="117499392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 sz="1000" b="1" i="0" baseline="0" dirty="0">
                    <a:effectLst/>
                    <a:latin typeface="+mn-lt"/>
                  </a:rPr>
                  <a:t>Lab Code (A03 = Tech Center HR2 Prototype; A20 = Tech Center OSU)</a:t>
                </a:r>
                <a:endParaRPr lang="en-US" sz="1000" dirty="0">
                  <a:effectLst/>
                  <a:latin typeface="+mn-lt"/>
                </a:endParaRPr>
              </a:p>
            </c:rich>
          </c:tx>
          <c:overlay val="0"/>
        </c:title>
        <c:majorTickMark val="out"/>
        <c:minorTickMark val="none"/>
        <c:tickLblPos val="nextTo"/>
        <c:txPr>
          <a:bodyPr rot="-3000000"/>
          <a:lstStyle/>
          <a:p>
            <a:pPr>
              <a:defRPr/>
            </a:pPr>
            <a:endParaRPr lang="en-US"/>
          </a:p>
        </c:txPr>
        <c:crossAx val="117501312"/>
        <c:crosses val="autoZero"/>
        <c:auto val="1"/>
        <c:lblAlgn val="ctr"/>
        <c:lblOffset val="100"/>
        <c:noMultiLvlLbl val="0"/>
      </c:catAx>
      <c:valAx>
        <c:axId val="117501312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 dirty="0"/>
                  <a:t>Kw/m</a:t>
                </a:r>
                <a:r>
                  <a:rPr lang="en-US" baseline="30000" dirty="0"/>
                  <a:t>2</a:t>
                </a:r>
              </a:p>
            </c:rich>
          </c:tx>
          <c:overlay val="0"/>
        </c:title>
        <c:numFmt formatCode="0" sourceLinked="0"/>
        <c:majorTickMark val="out"/>
        <c:minorTickMark val="none"/>
        <c:tickLblPos val="nextTo"/>
        <c:crossAx val="117499392"/>
        <c:crosses val="autoZero"/>
        <c:crossBetween val="between"/>
      </c:valAx>
      <c:valAx>
        <c:axId val="122947072"/>
        <c:scaling>
          <c:orientation val="minMax"/>
        </c:scaling>
        <c:delete val="0"/>
        <c:axPos val="r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 dirty="0"/>
                  <a:t>Lab</a:t>
                </a:r>
                <a:r>
                  <a:rPr lang="en-US" baseline="0" dirty="0"/>
                  <a:t> Repeatability (% STDEV)</a:t>
                </a:r>
                <a:endParaRPr lang="en-US" dirty="0"/>
              </a:p>
            </c:rich>
          </c:tx>
          <c:overlay val="0"/>
        </c:title>
        <c:numFmt formatCode="0%" sourceLinked="1"/>
        <c:majorTickMark val="out"/>
        <c:minorTickMark val="none"/>
        <c:tickLblPos val="nextTo"/>
        <c:crossAx val="122948992"/>
        <c:crosses val="max"/>
        <c:crossBetween val="between"/>
      </c:valAx>
      <c:catAx>
        <c:axId val="122948992"/>
        <c:scaling>
          <c:orientation val="minMax"/>
        </c:scaling>
        <c:delete val="1"/>
        <c:axPos val="b"/>
        <c:majorTickMark val="out"/>
        <c:minorTickMark val="none"/>
        <c:tickLblPos val="nextTo"/>
        <c:crossAx val="122947072"/>
        <c:crosses val="autoZero"/>
        <c:auto val="1"/>
        <c:lblAlgn val="ctr"/>
        <c:lblOffset val="100"/>
        <c:noMultiLvlLbl val="0"/>
      </c:catAx>
    </c:plotArea>
    <c:plotVisOnly val="1"/>
    <c:dispBlanksAs val="gap"/>
    <c:showDLblsOverMax val="0"/>
  </c:chart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dirty="0"/>
              <a:t>Light Brown Honeycomb Panel</a:t>
            </a:r>
          </a:p>
          <a:p>
            <a:pPr>
              <a:defRPr/>
            </a:pPr>
            <a:r>
              <a:rPr lang="en-US" dirty="0"/>
              <a:t>Total </a:t>
            </a:r>
            <a:r>
              <a:rPr lang="en-US" dirty="0" smtClean="0"/>
              <a:t>HR vs. % STDEV</a:t>
            </a:r>
            <a:endParaRPr lang="en-US" dirty="0"/>
          </a:p>
          <a:p>
            <a:pPr>
              <a:defRPr/>
            </a:pPr>
            <a:r>
              <a:rPr lang="en-US" dirty="0"/>
              <a:t>Avg = 72 kW*min/m</a:t>
            </a:r>
            <a:r>
              <a:rPr lang="en-US" baseline="30000" dirty="0"/>
              <a:t>2</a:t>
            </a:r>
            <a:r>
              <a:rPr lang="en-US" dirty="0"/>
              <a:t>; 13% STDEV</a:t>
            </a:r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92D050"/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rgbClr val="FF0000"/>
              </a:solidFill>
            </c:spPr>
          </c:dPt>
          <c:dPt>
            <c:idx val="1"/>
            <c:invertIfNegative val="0"/>
            <c:bubble3D val="0"/>
            <c:spPr>
              <a:solidFill>
                <a:srgbClr val="FF0000"/>
              </a:solidFill>
            </c:spPr>
          </c:dPt>
          <c:dPt>
            <c:idx val="2"/>
            <c:invertIfNegative val="0"/>
            <c:bubble3D val="0"/>
            <c:spPr>
              <a:solidFill>
                <a:srgbClr val="FF0000"/>
              </a:solidFill>
            </c:spPr>
          </c:dPt>
          <c:dPt>
            <c:idx val="3"/>
            <c:invertIfNegative val="0"/>
            <c:bubble3D val="0"/>
            <c:spPr>
              <a:solidFill>
                <a:srgbClr val="FF0000"/>
              </a:solidFill>
            </c:spPr>
          </c:dPt>
          <c:dPt>
            <c:idx val="4"/>
            <c:invertIfNegative val="0"/>
            <c:bubble3D val="0"/>
            <c:spPr>
              <a:solidFill>
                <a:srgbClr val="FF0000"/>
              </a:solidFill>
            </c:spPr>
          </c:dPt>
          <c:dPt>
            <c:idx val="5"/>
            <c:invertIfNegative val="0"/>
            <c:bubble3D val="0"/>
          </c:dPt>
          <c:dPt>
            <c:idx val="20"/>
            <c:invertIfNegative val="0"/>
            <c:bubble3D val="0"/>
          </c:dPt>
          <c:dPt>
            <c:idx val="22"/>
            <c:invertIfNegative val="0"/>
            <c:bubble3D val="0"/>
          </c:dPt>
          <c:dPt>
            <c:idx val="23"/>
            <c:invertIfNegative val="0"/>
            <c:bubble3D val="0"/>
          </c:dPt>
          <c:dPt>
            <c:idx val="24"/>
            <c:invertIfNegative val="0"/>
            <c:bubble3D val="0"/>
          </c:dPt>
          <c:dPt>
            <c:idx val="25"/>
            <c:invertIfNegative val="0"/>
            <c:bubble3D val="0"/>
          </c:dPt>
          <c:dPt>
            <c:idx val="26"/>
            <c:invertIfNegative val="0"/>
            <c:bubble3D val="0"/>
            <c:spPr>
              <a:solidFill>
                <a:srgbClr val="FFFF00"/>
              </a:solidFill>
            </c:spPr>
          </c:dPt>
          <c:dPt>
            <c:idx val="27"/>
            <c:invertIfNegative val="0"/>
            <c:bubble3D val="0"/>
            <c:spPr>
              <a:solidFill>
                <a:srgbClr val="FFFF00"/>
              </a:solidFill>
            </c:spPr>
          </c:dPt>
          <c:dPt>
            <c:idx val="28"/>
            <c:invertIfNegative val="0"/>
            <c:bubble3D val="0"/>
            <c:spPr>
              <a:solidFill>
                <a:srgbClr val="FFFF00"/>
              </a:solidFill>
            </c:spPr>
          </c:dPt>
          <c:dPt>
            <c:idx val="29"/>
            <c:invertIfNegative val="0"/>
            <c:bubble3D val="0"/>
            <c:spPr>
              <a:solidFill>
                <a:srgbClr val="FFFF00"/>
              </a:solidFill>
            </c:spPr>
          </c:dPt>
          <c:dPt>
            <c:idx val="30"/>
            <c:invertIfNegative val="0"/>
            <c:bubble3D val="0"/>
            <c:spPr>
              <a:solidFill>
                <a:srgbClr val="FFFF00"/>
              </a:solidFill>
            </c:spPr>
          </c:dPt>
          <c:dPt>
            <c:idx val="31"/>
            <c:invertIfNegative val="0"/>
            <c:bubble3D val="0"/>
            <c:spPr>
              <a:solidFill>
                <a:srgbClr val="FFFF00"/>
              </a:solidFill>
            </c:spPr>
          </c:dPt>
          <c:dPt>
            <c:idx val="32"/>
            <c:invertIfNegative val="0"/>
            <c:bubble3D val="0"/>
            <c:spPr>
              <a:solidFill>
                <a:srgbClr val="FFFF00"/>
              </a:solidFill>
            </c:spPr>
          </c:dPt>
          <c:dPt>
            <c:idx val="33"/>
            <c:invertIfNegative val="0"/>
            <c:bubble3D val="0"/>
            <c:spPr>
              <a:solidFill>
                <a:srgbClr val="FFFF00"/>
              </a:solidFill>
            </c:spPr>
          </c:dPt>
          <c:dPt>
            <c:idx val="34"/>
            <c:invertIfNegative val="0"/>
            <c:bubble3D val="0"/>
            <c:spPr>
              <a:solidFill>
                <a:srgbClr val="FFFF00"/>
              </a:solidFill>
            </c:spPr>
          </c:dPt>
          <c:dPt>
            <c:idx val="35"/>
            <c:invertIfNegative val="0"/>
            <c:bubble3D val="0"/>
            <c:spPr>
              <a:solidFill>
                <a:srgbClr val="FFFF00"/>
              </a:solidFill>
            </c:spPr>
          </c:dPt>
          <c:dLbls>
            <c:numFmt formatCode="#,##0" sourceLinked="0"/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'Boeing Total'!$A$11:$A$46</c:f>
              <c:strCache>
                <c:ptCount val="36"/>
                <c:pt idx="0">
                  <c:v>A06</c:v>
                </c:pt>
                <c:pt idx="1">
                  <c:v>A10</c:v>
                </c:pt>
                <c:pt idx="2">
                  <c:v>B07</c:v>
                </c:pt>
                <c:pt idx="3">
                  <c:v>A09</c:v>
                </c:pt>
                <c:pt idx="4">
                  <c:v>B14</c:v>
                </c:pt>
                <c:pt idx="5">
                  <c:v>A20</c:v>
                </c:pt>
                <c:pt idx="6">
                  <c:v>B11</c:v>
                </c:pt>
                <c:pt idx="7">
                  <c:v>B10</c:v>
                </c:pt>
                <c:pt idx="8">
                  <c:v>B12</c:v>
                </c:pt>
                <c:pt idx="9">
                  <c:v>B17</c:v>
                </c:pt>
                <c:pt idx="10">
                  <c:v>B05</c:v>
                </c:pt>
                <c:pt idx="11">
                  <c:v>A17</c:v>
                </c:pt>
                <c:pt idx="12">
                  <c:v>A22</c:v>
                </c:pt>
                <c:pt idx="13">
                  <c:v>A23</c:v>
                </c:pt>
                <c:pt idx="14">
                  <c:v>A16</c:v>
                </c:pt>
                <c:pt idx="15">
                  <c:v>B15</c:v>
                </c:pt>
                <c:pt idx="16">
                  <c:v>B09</c:v>
                </c:pt>
                <c:pt idx="17">
                  <c:v>A02</c:v>
                </c:pt>
                <c:pt idx="18">
                  <c:v>A25</c:v>
                </c:pt>
                <c:pt idx="19">
                  <c:v>A24</c:v>
                </c:pt>
                <c:pt idx="20">
                  <c:v>A01</c:v>
                </c:pt>
                <c:pt idx="21">
                  <c:v>A21</c:v>
                </c:pt>
                <c:pt idx="22">
                  <c:v>A03</c:v>
                </c:pt>
                <c:pt idx="23">
                  <c:v>B08</c:v>
                </c:pt>
                <c:pt idx="24">
                  <c:v>A14</c:v>
                </c:pt>
                <c:pt idx="25">
                  <c:v>A05</c:v>
                </c:pt>
                <c:pt idx="26">
                  <c:v>A04</c:v>
                </c:pt>
                <c:pt idx="27">
                  <c:v>B03</c:v>
                </c:pt>
                <c:pt idx="28">
                  <c:v>A18</c:v>
                </c:pt>
                <c:pt idx="29">
                  <c:v>A26</c:v>
                </c:pt>
                <c:pt idx="30">
                  <c:v>B04</c:v>
                </c:pt>
                <c:pt idx="31">
                  <c:v>A11</c:v>
                </c:pt>
                <c:pt idx="32">
                  <c:v>A07</c:v>
                </c:pt>
                <c:pt idx="33">
                  <c:v>A12</c:v>
                </c:pt>
                <c:pt idx="34">
                  <c:v>B06</c:v>
                </c:pt>
                <c:pt idx="35">
                  <c:v>A13</c:v>
                </c:pt>
              </c:strCache>
            </c:strRef>
          </c:cat>
          <c:val>
            <c:numRef>
              <c:f>'Boeing Total'!$C$11:$C$46</c:f>
              <c:numCache>
                <c:formatCode>0.0</c:formatCode>
                <c:ptCount val="36"/>
                <c:pt idx="0">
                  <c:v>52.629999999999995</c:v>
                </c:pt>
                <c:pt idx="1">
                  <c:v>54.293566666666663</c:v>
                </c:pt>
                <c:pt idx="2">
                  <c:v>58.786666666666669</c:v>
                </c:pt>
                <c:pt idx="3">
                  <c:v>61</c:v>
                </c:pt>
                <c:pt idx="4">
                  <c:v>61.589999999999996</c:v>
                </c:pt>
                <c:pt idx="5">
                  <c:v>63.666666666666664</c:v>
                </c:pt>
                <c:pt idx="6">
                  <c:v>63.956666666666671</c:v>
                </c:pt>
                <c:pt idx="7">
                  <c:v>66.476666666666659</c:v>
                </c:pt>
                <c:pt idx="8">
                  <c:v>66.756666666666661</c:v>
                </c:pt>
                <c:pt idx="9">
                  <c:v>67</c:v>
                </c:pt>
                <c:pt idx="10">
                  <c:v>67.163333333333341</c:v>
                </c:pt>
                <c:pt idx="11">
                  <c:v>67.436666666666667</c:v>
                </c:pt>
                <c:pt idx="12">
                  <c:v>67.453333333333333</c:v>
                </c:pt>
                <c:pt idx="13">
                  <c:v>67.633333333333326</c:v>
                </c:pt>
                <c:pt idx="14">
                  <c:v>68.444666666666663</c:v>
                </c:pt>
                <c:pt idx="15">
                  <c:v>68.623333333333335</c:v>
                </c:pt>
                <c:pt idx="16">
                  <c:v>69.38666666666667</c:v>
                </c:pt>
                <c:pt idx="17">
                  <c:v>69.866881333333325</c:v>
                </c:pt>
                <c:pt idx="18">
                  <c:v>69.900000000000006</c:v>
                </c:pt>
                <c:pt idx="19">
                  <c:v>70.099999999999994</c:v>
                </c:pt>
                <c:pt idx="20">
                  <c:v>70.8</c:v>
                </c:pt>
                <c:pt idx="21">
                  <c:v>71.3</c:v>
                </c:pt>
                <c:pt idx="22">
                  <c:v>72.899999999999991</c:v>
                </c:pt>
                <c:pt idx="23">
                  <c:v>74.8</c:v>
                </c:pt>
                <c:pt idx="24">
                  <c:v>75.433333333333337</c:v>
                </c:pt>
                <c:pt idx="25">
                  <c:v>76.823333333333338</c:v>
                </c:pt>
                <c:pt idx="26">
                  <c:v>79.553333333333327</c:v>
                </c:pt>
                <c:pt idx="27">
                  <c:v>79.58</c:v>
                </c:pt>
                <c:pt idx="28">
                  <c:v>81.033333333333346</c:v>
                </c:pt>
                <c:pt idx="29">
                  <c:v>81.24666666666667</c:v>
                </c:pt>
                <c:pt idx="30">
                  <c:v>81.533333333333331</c:v>
                </c:pt>
                <c:pt idx="31">
                  <c:v>81.61</c:v>
                </c:pt>
                <c:pt idx="32">
                  <c:v>81.720733333333328</c:v>
                </c:pt>
                <c:pt idx="33">
                  <c:v>82.99966666666667</c:v>
                </c:pt>
                <c:pt idx="34">
                  <c:v>89.386666666666656</c:v>
                </c:pt>
                <c:pt idx="35">
                  <c:v>94.969999999999985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118151424"/>
        <c:axId val="118153600"/>
      </c:barChart>
      <c:barChart>
        <c:barDir val="col"/>
        <c:grouping val="clustered"/>
        <c:varyColors val="0"/>
        <c:ser>
          <c:idx val="1"/>
          <c:order val="1"/>
          <c:spPr>
            <a:noFill/>
            <a:ln>
              <a:solidFill>
                <a:schemeClr val="accent1"/>
              </a:solidFill>
            </a:ln>
          </c:spPr>
          <c:invertIfNegative val="0"/>
          <c:dLbls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'Boeing Total'!$A$11:$A$46</c:f>
              <c:strCache>
                <c:ptCount val="36"/>
                <c:pt idx="0">
                  <c:v>A06</c:v>
                </c:pt>
                <c:pt idx="1">
                  <c:v>A10</c:v>
                </c:pt>
                <c:pt idx="2">
                  <c:v>B07</c:v>
                </c:pt>
                <c:pt idx="3">
                  <c:v>A09</c:v>
                </c:pt>
                <c:pt idx="4">
                  <c:v>B14</c:v>
                </c:pt>
                <c:pt idx="5">
                  <c:v>A20</c:v>
                </c:pt>
                <c:pt idx="6">
                  <c:v>B11</c:v>
                </c:pt>
                <c:pt idx="7">
                  <c:v>B10</c:v>
                </c:pt>
                <c:pt idx="8">
                  <c:v>B12</c:v>
                </c:pt>
                <c:pt idx="9">
                  <c:v>B17</c:v>
                </c:pt>
                <c:pt idx="10">
                  <c:v>B05</c:v>
                </c:pt>
                <c:pt idx="11">
                  <c:v>A17</c:v>
                </c:pt>
                <c:pt idx="12">
                  <c:v>A22</c:v>
                </c:pt>
                <c:pt idx="13">
                  <c:v>A23</c:v>
                </c:pt>
                <c:pt idx="14">
                  <c:v>A16</c:v>
                </c:pt>
                <c:pt idx="15">
                  <c:v>B15</c:v>
                </c:pt>
                <c:pt idx="16">
                  <c:v>B09</c:v>
                </c:pt>
                <c:pt idx="17">
                  <c:v>A02</c:v>
                </c:pt>
                <c:pt idx="18">
                  <c:v>A25</c:v>
                </c:pt>
                <c:pt idx="19">
                  <c:v>A24</c:v>
                </c:pt>
                <c:pt idx="20">
                  <c:v>A01</c:v>
                </c:pt>
                <c:pt idx="21">
                  <c:v>A21</c:v>
                </c:pt>
                <c:pt idx="22">
                  <c:v>A03</c:v>
                </c:pt>
                <c:pt idx="23">
                  <c:v>B08</c:v>
                </c:pt>
                <c:pt idx="24">
                  <c:v>A14</c:v>
                </c:pt>
                <c:pt idx="25">
                  <c:v>A05</c:v>
                </c:pt>
                <c:pt idx="26">
                  <c:v>A04</c:v>
                </c:pt>
                <c:pt idx="27">
                  <c:v>B03</c:v>
                </c:pt>
                <c:pt idx="28">
                  <c:v>A18</c:v>
                </c:pt>
                <c:pt idx="29">
                  <c:v>A26</c:v>
                </c:pt>
                <c:pt idx="30">
                  <c:v>B04</c:v>
                </c:pt>
                <c:pt idx="31">
                  <c:v>A11</c:v>
                </c:pt>
                <c:pt idx="32">
                  <c:v>A07</c:v>
                </c:pt>
                <c:pt idx="33">
                  <c:v>A12</c:v>
                </c:pt>
                <c:pt idx="34">
                  <c:v>B06</c:v>
                </c:pt>
                <c:pt idx="35">
                  <c:v>A13</c:v>
                </c:pt>
              </c:strCache>
            </c:strRef>
          </c:cat>
          <c:val>
            <c:numRef>
              <c:f>'Boeing Total'!$G$11:$G$46</c:f>
              <c:numCache>
                <c:formatCode>0%</c:formatCode>
                <c:ptCount val="36"/>
                <c:pt idx="0">
                  <c:v>6.5929513862426261E-3</c:v>
                </c:pt>
                <c:pt idx="1">
                  <c:v>7.6948098722108921E-2</c:v>
                </c:pt>
                <c:pt idx="2">
                  <c:v>8.2661014876239503E-2</c:v>
                </c:pt>
                <c:pt idx="3">
                  <c:v>0</c:v>
                </c:pt>
                <c:pt idx="4">
                  <c:v>4.4443869747493078E-2</c:v>
                </c:pt>
                <c:pt idx="5">
                  <c:v>6.4423440219229661E-2</c:v>
                </c:pt>
                <c:pt idx="6">
                  <c:v>8.5443771816516648E-2</c:v>
                </c:pt>
                <c:pt idx="7">
                  <c:v>3.556433199476676E-2</c:v>
                </c:pt>
                <c:pt idx="8">
                  <c:v>6.9667614411667175E-2</c:v>
                </c:pt>
                <c:pt idx="9">
                  <c:v>2.5851504590580256E-2</c:v>
                </c:pt>
                <c:pt idx="10">
                  <c:v>4.2361014105468095E-2</c:v>
                </c:pt>
                <c:pt idx="11">
                  <c:v>1.4271318802355356E-2</c:v>
                </c:pt>
                <c:pt idx="12">
                  <c:v>6.683347674270318E-2</c:v>
                </c:pt>
                <c:pt idx="13">
                  <c:v>2.9877663018684435E-2</c:v>
                </c:pt>
                <c:pt idx="14">
                  <c:v>8.2680483167760485E-2</c:v>
                </c:pt>
                <c:pt idx="15">
                  <c:v>2.2869850987187856E-2</c:v>
                </c:pt>
                <c:pt idx="16">
                  <c:v>3.9862986390915449E-2</c:v>
                </c:pt>
                <c:pt idx="17">
                  <c:v>7.3790278988433794E-2</c:v>
                </c:pt>
                <c:pt idx="18">
                  <c:v>3.2371125891229674E-2</c:v>
                </c:pt>
                <c:pt idx="21">
                  <c:v>2.3518542610730286E-2</c:v>
                </c:pt>
                <c:pt idx="22">
                  <c:v>1.3510093006579064E-2</c:v>
                </c:pt>
                <c:pt idx="23">
                  <c:v>6.9672803319761348E-2</c:v>
                </c:pt>
                <c:pt idx="24">
                  <c:v>1.1881864480555657E-2</c:v>
                </c:pt>
                <c:pt idx="25">
                  <c:v>5.5545071252415743E-2</c:v>
                </c:pt>
                <c:pt idx="26">
                  <c:v>4.9865196104529906E-2</c:v>
                </c:pt>
                <c:pt idx="27">
                  <c:v>3.9663707787083148E-2</c:v>
                </c:pt>
                <c:pt idx="28">
                  <c:v>2.4381146051398458E-2</c:v>
                </c:pt>
                <c:pt idx="29">
                  <c:v>6.1971538933265652E-2</c:v>
                </c:pt>
                <c:pt idx="30">
                  <c:v>1.8370107881161918E-2</c:v>
                </c:pt>
                <c:pt idx="31">
                  <c:v>2.7143978426173991E-2</c:v>
                </c:pt>
                <c:pt idx="32">
                  <c:v>7.2457393400084419E-2</c:v>
                </c:pt>
                <c:pt idx="33">
                  <c:v>5.3465012380173711E-2</c:v>
                </c:pt>
                <c:pt idx="34">
                  <c:v>8.8049023506527931E-3</c:v>
                </c:pt>
                <c:pt idx="35">
                  <c:v>1.4978761210557686E-2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0"/>
        <c:axId val="117973376"/>
        <c:axId val="118155520"/>
      </c:barChart>
      <c:catAx>
        <c:axId val="118151424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 sz="1000" b="1" i="0" baseline="0" dirty="0">
                    <a:effectLst/>
                    <a:latin typeface="+mn-lt"/>
                  </a:rPr>
                  <a:t>Lab Code (A03 = Tech Center HR2 Prototype; A20 = Tech Center OSU)</a:t>
                </a:r>
                <a:endParaRPr lang="en-US" sz="1000" dirty="0">
                  <a:effectLst/>
                  <a:latin typeface="+mn-lt"/>
                </a:endParaRPr>
              </a:p>
            </c:rich>
          </c:tx>
          <c:overlay val="0"/>
        </c:title>
        <c:majorTickMark val="out"/>
        <c:minorTickMark val="none"/>
        <c:tickLblPos val="nextTo"/>
        <c:txPr>
          <a:bodyPr rot="-3000000"/>
          <a:lstStyle/>
          <a:p>
            <a:pPr>
              <a:defRPr/>
            </a:pPr>
            <a:endParaRPr lang="en-US"/>
          </a:p>
        </c:txPr>
        <c:crossAx val="118153600"/>
        <c:crosses val="autoZero"/>
        <c:auto val="1"/>
        <c:lblAlgn val="ctr"/>
        <c:lblOffset val="100"/>
        <c:noMultiLvlLbl val="0"/>
      </c:catAx>
      <c:valAx>
        <c:axId val="118153600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 dirty="0"/>
                  <a:t>Kw*min/m</a:t>
                </a:r>
                <a:r>
                  <a:rPr lang="en-US" baseline="30000" dirty="0"/>
                  <a:t>2</a:t>
                </a:r>
              </a:p>
            </c:rich>
          </c:tx>
          <c:overlay val="0"/>
        </c:title>
        <c:numFmt formatCode="0" sourceLinked="0"/>
        <c:majorTickMark val="out"/>
        <c:minorTickMark val="none"/>
        <c:tickLblPos val="nextTo"/>
        <c:crossAx val="118151424"/>
        <c:crosses val="autoZero"/>
        <c:crossBetween val="between"/>
      </c:valAx>
      <c:valAx>
        <c:axId val="118155520"/>
        <c:scaling>
          <c:orientation val="minMax"/>
        </c:scaling>
        <c:delete val="0"/>
        <c:axPos val="r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 baseline="0" dirty="0"/>
                  <a:t>Lab Repeatability (% STDEV)</a:t>
                </a:r>
                <a:endParaRPr lang="en-US" dirty="0"/>
              </a:p>
            </c:rich>
          </c:tx>
          <c:overlay val="0"/>
        </c:title>
        <c:numFmt formatCode="0%" sourceLinked="1"/>
        <c:majorTickMark val="out"/>
        <c:minorTickMark val="none"/>
        <c:tickLblPos val="nextTo"/>
        <c:crossAx val="117973376"/>
        <c:crosses val="max"/>
        <c:crossBetween val="between"/>
      </c:valAx>
      <c:catAx>
        <c:axId val="117973376"/>
        <c:scaling>
          <c:orientation val="minMax"/>
        </c:scaling>
        <c:delete val="1"/>
        <c:axPos val="b"/>
        <c:majorTickMark val="out"/>
        <c:minorTickMark val="none"/>
        <c:tickLblPos val="nextTo"/>
        <c:crossAx val="118155520"/>
        <c:crosses val="autoZero"/>
        <c:auto val="1"/>
        <c:lblAlgn val="ctr"/>
        <c:lblOffset val="100"/>
        <c:noMultiLvlLbl val="0"/>
      </c:catAx>
    </c:plotArea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dirty="0"/>
              <a:t>Dark Brown Honeycomb Panel</a:t>
            </a:r>
          </a:p>
          <a:p>
            <a:pPr>
              <a:defRPr/>
            </a:pPr>
            <a:r>
              <a:rPr lang="en-US" dirty="0"/>
              <a:t>Peak </a:t>
            </a:r>
            <a:r>
              <a:rPr lang="en-US" dirty="0" smtClean="0"/>
              <a:t>HRR vs. % STDEV</a:t>
            </a:r>
            <a:endParaRPr lang="en-US" dirty="0"/>
          </a:p>
          <a:p>
            <a:pPr>
              <a:defRPr/>
            </a:pPr>
            <a:r>
              <a:rPr lang="en-US" dirty="0"/>
              <a:t>Avg = 49 kW/m</a:t>
            </a:r>
            <a:r>
              <a:rPr lang="en-US" baseline="30000" dirty="0"/>
              <a:t>2</a:t>
            </a:r>
            <a:r>
              <a:rPr lang="en-US" dirty="0"/>
              <a:t>; 12% STDEV</a:t>
            </a:r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92D050"/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rgbClr val="FF0000"/>
              </a:solidFill>
            </c:spPr>
          </c:dPt>
          <c:dPt>
            <c:idx val="1"/>
            <c:invertIfNegative val="0"/>
            <c:bubble3D val="0"/>
            <c:spPr>
              <a:solidFill>
                <a:srgbClr val="FF0000"/>
              </a:solidFill>
            </c:spPr>
          </c:dPt>
          <c:dPt>
            <c:idx val="2"/>
            <c:invertIfNegative val="0"/>
            <c:bubble3D val="0"/>
            <c:spPr>
              <a:solidFill>
                <a:srgbClr val="FF0000"/>
              </a:solidFill>
            </c:spPr>
          </c:dPt>
          <c:dPt>
            <c:idx val="3"/>
            <c:invertIfNegative val="0"/>
            <c:bubble3D val="0"/>
            <c:spPr>
              <a:solidFill>
                <a:srgbClr val="FF0000"/>
              </a:solidFill>
            </c:spPr>
          </c:dPt>
          <c:dPt>
            <c:idx val="4"/>
            <c:invertIfNegative val="0"/>
            <c:bubble3D val="0"/>
            <c:spPr>
              <a:solidFill>
                <a:srgbClr val="FF0000"/>
              </a:solidFill>
            </c:spPr>
          </c:dPt>
          <c:dPt>
            <c:idx val="5"/>
            <c:invertIfNegative val="0"/>
            <c:bubble3D val="0"/>
            <c:spPr>
              <a:solidFill>
                <a:srgbClr val="FF0000"/>
              </a:solidFill>
            </c:spPr>
          </c:dPt>
          <c:dPt>
            <c:idx val="7"/>
            <c:invertIfNegative val="0"/>
            <c:bubble3D val="0"/>
          </c:dPt>
          <c:dPt>
            <c:idx val="22"/>
            <c:invertIfNegative val="0"/>
            <c:bubble3D val="0"/>
          </c:dPt>
          <c:dPt>
            <c:idx val="23"/>
            <c:invertIfNegative val="0"/>
            <c:bubble3D val="0"/>
          </c:dPt>
          <c:dPt>
            <c:idx val="24"/>
            <c:invertIfNegative val="0"/>
            <c:bubble3D val="0"/>
          </c:dPt>
          <c:dPt>
            <c:idx val="25"/>
            <c:invertIfNegative val="0"/>
            <c:bubble3D val="0"/>
          </c:dPt>
          <c:dPt>
            <c:idx val="26"/>
            <c:invertIfNegative val="0"/>
            <c:bubble3D val="0"/>
          </c:dPt>
          <c:dPt>
            <c:idx val="27"/>
            <c:invertIfNegative val="0"/>
            <c:bubble3D val="0"/>
          </c:dPt>
          <c:dPt>
            <c:idx val="28"/>
            <c:invertIfNegative val="0"/>
            <c:bubble3D val="0"/>
          </c:dPt>
          <c:dPt>
            <c:idx val="29"/>
            <c:invertIfNegative val="0"/>
            <c:bubble3D val="0"/>
          </c:dPt>
          <c:dPt>
            <c:idx val="30"/>
            <c:invertIfNegative val="0"/>
            <c:bubble3D val="0"/>
          </c:dPt>
          <c:dPt>
            <c:idx val="31"/>
            <c:invertIfNegative val="0"/>
            <c:bubble3D val="0"/>
          </c:dPt>
          <c:dPt>
            <c:idx val="32"/>
            <c:invertIfNegative val="0"/>
            <c:bubble3D val="0"/>
            <c:spPr>
              <a:solidFill>
                <a:srgbClr val="FFFF00"/>
              </a:solidFill>
            </c:spPr>
          </c:dPt>
          <c:dPt>
            <c:idx val="33"/>
            <c:invertIfNegative val="0"/>
            <c:bubble3D val="0"/>
            <c:spPr>
              <a:solidFill>
                <a:srgbClr val="FFFF00"/>
              </a:solidFill>
            </c:spPr>
          </c:dPt>
          <c:dPt>
            <c:idx val="34"/>
            <c:invertIfNegative val="0"/>
            <c:bubble3D val="0"/>
            <c:spPr>
              <a:solidFill>
                <a:srgbClr val="FFFF00"/>
              </a:solidFill>
            </c:spPr>
          </c:dPt>
          <c:dPt>
            <c:idx val="35"/>
            <c:invertIfNegative val="0"/>
            <c:bubble3D val="0"/>
            <c:spPr>
              <a:solidFill>
                <a:srgbClr val="FFFF00"/>
              </a:solidFill>
            </c:spPr>
          </c:dPt>
          <c:dLbls>
            <c:numFmt formatCode="#,##0" sourceLinked="0"/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'Schneller Peak'!$A$11:$A$46</c:f>
              <c:strCache>
                <c:ptCount val="36"/>
                <c:pt idx="0">
                  <c:v>A10</c:v>
                </c:pt>
                <c:pt idx="1">
                  <c:v>B14</c:v>
                </c:pt>
                <c:pt idx="2">
                  <c:v>B11</c:v>
                </c:pt>
                <c:pt idx="3">
                  <c:v>A12</c:v>
                </c:pt>
                <c:pt idx="4">
                  <c:v>A20</c:v>
                </c:pt>
                <c:pt idx="5">
                  <c:v>A06</c:v>
                </c:pt>
                <c:pt idx="6">
                  <c:v>B03</c:v>
                </c:pt>
                <c:pt idx="7">
                  <c:v>A21</c:v>
                </c:pt>
                <c:pt idx="8">
                  <c:v>A03</c:v>
                </c:pt>
                <c:pt idx="9">
                  <c:v>A16</c:v>
                </c:pt>
                <c:pt idx="10">
                  <c:v>A01</c:v>
                </c:pt>
                <c:pt idx="11">
                  <c:v>A25</c:v>
                </c:pt>
                <c:pt idx="12">
                  <c:v>B08</c:v>
                </c:pt>
                <c:pt idx="13">
                  <c:v>B17</c:v>
                </c:pt>
                <c:pt idx="14">
                  <c:v>A26</c:v>
                </c:pt>
                <c:pt idx="15">
                  <c:v>A04</c:v>
                </c:pt>
                <c:pt idx="16">
                  <c:v>A24</c:v>
                </c:pt>
                <c:pt idx="17">
                  <c:v>B12</c:v>
                </c:pt>
                <c:pt idx="18">
                  <c:v>B07</c:v>
                </c:pt>
                <c:pt idx="19">
                  <c:v>A22</c:v>
                </c:pt>
                <c:pt idx="20">
                  <c:v>A14</c:v>
                </c:pt>
                <c:pt idx="21">
                  <c:v>B10</c:v>
                </c:pt>
                <c:pt idx="22">
                  <c:v>A02</c:v>
                </c:pt>
                <c:pt idx="23">
                  <c:v>A17</c:v>
                </c:pt>
                <c:pt idx="24">
                  <c:v>A09</c:v>
                </c:pt>
                <c:pt idx="25">
                  <c:v>B05</c:v>
                </c:pt>
                <c:pt idx="26">
                  <c:v>B04</c:v>
                </c:pt>
                <c:pt idx="27">
                  <c:v>A18</c:v>
                </c:pt>
                <c:pt idx="28">
                  <c:v>A23</c:v>
                </c:pt>
                <c:pt idx="29">
                  <c:v>A13</c:v>
                </c:pt>
                <c:pt idx="30">
                  <c:v>B15</c:v>
                </c:pt>
                <c:pt idx="31">
                  <c:v>B09</c:v>
                </c:pt>
                <c:pt idx="32">
                  <c:v>B06</c:v>
                </c:pt>
                <c:pt idx="33">
                  <c:v>A11</c:v>
                </c:pt>
                <c:pt idx="34">
                  <c:v>A07</c:v>
                </c:pt>
                <c:pt idx="35">
                  <c:v>A05</c:v>
                </c:pt>
              </c:strCache>
            </c:strRef>
          </c:cat>
          <c:val>
            <c:numRef>
              <c:f>'Schneller Peak'!$C$11:$C$46</c:f>
              <c:numCache>
                <c:formatCode>0.0</c:formatCode>
                <c:ptCount val="36"/>
                <c:pt idx="0">
                  <c:v>36.190466666666659</c:v>
                </c:pt>
                <c:pt idx="1">
                  <c:v>38.79</c:v>
                </c:pt>
                <c:pt idx="2">
                  <c:v>40.4</c:v>
                </c:pt>
                <c:pt idx="3">
                  <c:v>41.733333333333334</c:v>
                </c:pt>
                <c:pt idx="4">
                  <c:v>42.233333333333327</c:v>
                </c:pt>
                <c:pt idx="5">
                  <c:v>43.4</c:v>
                </c:pt>
                <c:pt idx="6">
                  <c:v>44.24</c:v>
                </c:pt>
                <c:pt idx="7">
                  <c:v>45.196666666666658</c:v>
                </c:pt>
                <c:pt idx="8">
                  <c:v>45.400000000000006</c:v>
                </c:pt>
                <c:pt idx="9">
                  <c:v>45.499000000000002</c:v>
                </c:pt>
                <c:pt idx="10">
                  <c:v>45.9</c:v>
                </c:pt>
                <c:pt idx="11">
                  <c:v>46.166666666666664</c:v>
                </c:pt>
                <c:pt idx="12">
                  <c:v>46.333333333333336</c:v>
                </c:pt>
                <c:pt idx="13">
                  <c:v>46.333333333333336</c:v>
                </c:pt>
                <c:pt idx="14">
                  <c:v>46.656666666666666</c:v>
                </c:pt>
                <c:pt idx="15">
                  <c:v>47.436666666666667</c:v>
                </c:pt>
                <c:pt idx="16">
                  <c:v>48.8</c:v>
                </c:pt>
                <c:pt idx="17">
                  <c:v>49.22</c:v>
                </c:pt>
                <c:pt idx="18">
                  <c:v>49.54666666666666</c:v>
                </c:pt>
                <c:pt idx="19">
                  <c:v>49.566666666666663</c:v>
                </c:pt>
                <c:pt idx="20">
                  <c:v>49.566666666666663</c:v>
                </c:pt>
                <c:pt idx="21">
                  <c:v>50.666666666666664</c:v>
                </c:pt>
                <c:pt idx="22">
                  <c:v>50.779853666666668</c:v>
                </c:pt>
                <c:pt idx="23">
                  <c:v>50.99666666666667</c:v>
                </c:pt>
                <c:pt idx="24">
                  <c:v>51.333333333333336</c:v>
                </c:pt>
                <c:pt idx="25">
                  <c:v>51.53</c:v>
                </c:pt>
                <c:pt idx="26">
                  <c:v>51.800000000000004</c:v>
                </c:pt>
                <c:pt idx="27">
                  <c:v>52.099999999999994</c:v>
                </c:pt>
                <c:pt idx="28">
                  <c:v>52.366666666666667</c:v>
                </c:pt>
                <c:pt idx="29">
                  <c:v>53.466666666666661</c:v>
                </c:pt>
                <c:pt idx="30">
                  <c:v>53.74</c:v>
                </c:pt>
                <c:pt idx="31">
                  <c:v>54.056666666666672</c:v>
                </c:pt>
                <c:pt idx="32">
                  <c:v>57.876666666666665</c:v>
                </c:pt>
                <c:pt idx="33">
                  <c:v>58.599999999999994</c:v>
                </c:pt>
                <c:pt idx="34">
                  <c:v>58.710733333333337</c:v>
                </c:pt>
                <c:pt idx="35">
                  <c:v>65.173333333333332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122131584"/>
        <c:axId val="122133504"/>
      </c:barChart>
      <c:barChart>
        <c:barDir val="col"/>
        <c:grouping val="clustered"/>
        <c:varyColors val="0"/>
        <c:ser>
          <c:idx val="1"/>
          <c:order val="1"/>
          <c:spPr>
            <a:noFill/>
            <a:ln>
              <a:solidFill>
                <a:schemeClr val="accent1"/>
              </a:solidFill>
            </a:ln>
          </c:spPr>
          <c:invertIfNegative val="0"/>
          <c:dLbls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'Schneller Peak'!$A$11:$A$46</c:f>
              <c:strCache>
                <c:ptCount val="36"/>
                <c:pt idx="0">
                  <c:v>A10</c:v>
                </c:pt>
                <c:pt idx="1">
                  <c:v>B14</c:v>
                </c:pt>
                <c:pt idx="2">
                  <c:v>B11</c:v>
                </c:pt>
                <c:pt idx="3">
                  <c:v>A12</c:v>
                </c:pt>
                <c:pt idx="4">
                  <c:v>A20</c:v>
                </c:pt>
                <c:pt idx="5">
                  <c:v>A06</c:v>
                </c:pt>
                <c:pt idx="6">
                  <c:v>B03</c:v>
                </c:pt>
                <c:pt idx="7">
                  <c:v>A21</c:v>
                </c:pt>
                <c:pt idx="8">
                  <c:v>A03</c:v>
                </c:pt>
                <c:pt idx="9">
                  <c:v>A16</c:v>
                </c:pt>
                <c:pt idx="10">
                  <c:v>A01</c:v>
                </c:pt>
                <c:pt idx="11">
                  <c:v>A25</c:v>
                </c:pt>
                <c:pt idx="12">
                  <c:v>B08</c:v>
                </c:pt>
                <c:pt idx="13">
                  <c:v>B17</c:v>
                </c:pt>
                <c:pt idx="14">
                  <c:v>A26</c:v>
                </c:pt>
                <c:pt idx="15">
                  <c:v>A04</c:v>
                </c:pt>
                <c:pt idx="16">
                  <c:v>A24</c:v>
                </c:pt>
                <c:pt idx="17">
                  <c:v>B12</c:v>
                </c:pt>
                <c:pt idx="18">
                  <c:v>B07</c:v>
                </c:pt>
                <c:pt idx="19">
                  <c:v>A22</c:v>
                </c:pt>
                <c:pt idx="20">
                  <c:v>A14</c:v>
                </c:pt>
                <c:pt idx="21">
                  <c:v>B10</c:v>
                </c:pt>
                <c:pt idx="22">
                  <c:v>A02</c:v>
                </c:pt>
                <c:pt idx="23">
                  <c:v>A17</c:v>
                </c:pt>
                <c:pt idx="24">
                  <c:v>A09</c:v>
                </c:pt>
                <c:pt idx="25">
                  <c:v>B05</c:v>
                </c:pt>
                <c:pt idx="26">
                  <c:v>B04</c:v>
                </c:pt>
                <c:pt idx="27">
                  <c:v>A18</c:v>
                </c:pt>
                <c:pt idx="28">
                  <c:v>A23</c:v>
                </c:pt>
                <c:pt idx="29">
                  <c:v>A13</c:v>
                </c:pt>
                <c:pt idx="30">
                  <c:v>B15</c:v>
                </c:pt>
                <c:pt idx="31">
                  <c:v>B09</c:v>
                </c:pt>
                <c:pt idx="32">
                  <c:v>B06</c:v>
                </c:pt>
                <c:pt idx="33">
                  <c:v>A11</c:v>
                </c:pt>
                <c:pt idx="34">
                  <c:v>A07</c:v>
                </c:pt>
                <c:pt idx="35">
                  <c:v>A05</c:v>
                </c:pt>
              </c:strCache>
            </c:strRef>
          </c:cat>
          <c:val>
            <c:numRef>
              <c:f>'Schneller Peak'!$G$11:$G$46</c:f>
              <c:numCache>
                <c:formatCode>0%</c:formatCode>
                <c:ptCount val="36"/>
                <c:pt idx="0">
                  <c:v>3.1082287594774338E-2</c:v>
                </c:pt>
                <c:pt idx="1">
                  <c:v>2.7176647266019916E-2</c:v>
                </c:pt>
                <c:pt idx="2">
                  <c:v>6.672754996932917E-2</c:v>
                </c:pt>
                <c:pt idx="3">
                  <c:v>0.14016022142015949</c:v>
                </c:pt>
                <c:pt idx="4">
                  <c:v>6.8352439130579231E-3</c:v>
                </c:pt>
                <c:pt idx="5">
                  <c:v>1.5814913563038945E-2</c:v>
                </c:pt>
                <c:pt idx="6">
                  <c:v>0.17339048971880505</c:v>
                </c:pt>
                <c:pt idx="7">
                  <c:v>4.1270085796808166E-2</c:v>
                </c:pt>
                <c:pt idx="8">
                  <c:v>1.5418502202643155E-2</c:v>
                </c:pt>
                <c:pt idx="9">
                  <c:v>8.8492407704246823E-2</c:v>
                </c:pt>
                <c:pt idx="11">
                  <c:v>2.4346159278104459E-2</c:v>
                </c:pt>
                <c:pt idx="12">
                  <c:v>7.5796070164408534E-3</c:v>
                </c:pt>
                <c:pt idx="13">
                  <c:v>4.4928043153945309E-2</c:v>
                </c:pt>
                <c:pt idx="14">
                  <c:v>9.1946109638703935E-2</c:v>
                </c:pt>
                <c:pt idx="15">
                  <c:v>1.3005865102940934E-2</c:v>
                </c:pt>
                <c:pt idx="17">
                  <c:v>8.9568926018688114E-2</c:v>
                </c:pt>
                <c:pt idx="18">
                  <c:v>0.14295092712788046</c:v>
                </c:pt>
                <c:pt idx="19">
                  <c:v>2.1594942917275133E-2</c:v>
                </c:pt>
                <c:pt idx="20">
                  <c:v>2.4237822852643028E-2</c:v>
                </c:pt>
                <c:pt idx="21">
                  <c:v>2.4506556870353909E-2</c:v>
                </c:pt>
                <c:pt idx="22">
                  <c:v>6.5050959029628153E-2</c:v>
                </c:pt>
                <c:pt idx="23">
                  <c:v>5.0697204324635911E-2</c:v>
                </c:pt>
                <c:pt idx="24">
                  <c:v>2.2494166332063345E-2</c:v>
                </c:pt>
                <c:pt idx="25">
                  <c:v>2.9914472792289412E-2</c:v>
                </c:pt>
                <c:pt idx="26">
                  <c:v>3.7234172822366629E-2</c:v>
                </c:pt>
                <c:pt idx="27">
                  <c:v>8.366408720807475E-3</c:v>
                </c:pt>
                <c:pt idx="28">
                  <c:v>5.9362003473121649E-2</c:v>
                </c:pt>
                <c:pt idx="29">
                  <c:v>7.3839284126737084E-2</c:v>
                </c:pt>
                <c:pt idx="30">
                  <c:v>6.2692497840118128E-2</c:v>
                </c:pt>
                <c:pt idx="31">
                  <c:v>2.8965921798890883E-2</c:v>
                </c:pt>
                <c:pt idx="32">
                  <c:v>4.8027062036536207E-2</c:v>
                </c:pt>
                <c:pt idx="33">
                  <c:v>2.5612623381602025E-2</c:v>
                </c:pt>
                <c:pt idx="34">
                  <c:v>2.4375210855652293E-2</c:v>
                </c:pt>
                <c:pt idx="35">
                  <c:v>4.4467705277152374E-2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0"/>
        <c:axId val="122149888"/>
        <c:axId val="122147968"/>
      </c:barChart>
      <c:catAx>
        <c:axId val="122131584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 sz="1000" b="1" i="0" baseline="0" dirty="0">
                    <a:effectLst/>
                    <a:latin typeface="+mn-lt"/>
                  </a:rPr>
                  <a:t>Lab Code (A03 = Tech Center HR2 Prototype; A20 = Tech Center OSU)</a:t>
                </a:r>
                <a:endParaRPr lang="en-US" sz="1000" dirty="0">
                  <a:effectLst/>
                  <a:latin typeface="+mn-lt"/>
                </a:endParaRPr>
              </a:p>
            </c:rich>
          </c:tx>
          <c:overlay val="0"/>
        </c:title>
        <c:majorTickMark val="out"/>
        <c:minorTickMark val="none"/>
        <c:tickLblPos val="nextTo"/>
        <c:txPr>
          <a:bodyPr rot="-3000000"/>
          <a:lstStyle/>
          <a:p>
            <a:pPr>
              <a:defRPr/>
            </a:pPr>
            <a:endParaRPr lang="en-US"/>
          </a:p>
        </c:txPr>
        <c:crossAx val="122133504"/>
        <c:crosses val="autoZero"/>
        <c:auto val="1"/>
        <c:lblAlgn val="ctr"/>
        <c:lblOffset val="100"/>
        <c:noMultiLvlLbl val="0"/>
      </c:catAx>
      <c:valAx>
        <c:axId val="122133504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 dirty="0"/>
                  <a:t>Kw/m</a:t>
                </a:r>
                <a:r>
                  <a:rPr lang="en-US" baseline="30000" dirty="0"/>
                  <a:t>2</a:t>
                </a:r>
              </a:p>
            </c:rich>
          </c:tx>
          <c:overlay val="0"/>
        </c:title>
        <c:numFmt formatCode="0" sourceLinked="0"/>
        <c:majorTickMark val="out"/>
        <c:minorTickMark val="none"/>
        <c:tickLblPos val="nextTo"/>
        <c:crossAx val="122131584"/>
        <c:crosses val="autoZero"/>
        <c:crossBetween val="between"/>
      </c:valAx>
      <c:valAx>
        <c:axId val="122147968"/>
        <c:scaling>
          <c:orientation val="minMax"/>
        </c:scaling>
        <c:delete val="0"/>
        <c:axPos val="r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 dirty="0"/>
                  <a:t>Lab Repeatability (% STDEV)</a:t>
                </a:r>
              </a:p>
            </c:rich>
          </c:tx>
          <c:overlay val="0"/>
        </c:title>
        <c:numFmt formatCode="0%" sourceLinked="1"/>
        <c:majorTickMark val="out"/>
        <c:minorTickMark val="none"/>
        <c:tickLblPos val="nextTo"/>
        <c:crossAx val="122149888"/>
        <c:crosses val="max"/>
        <c:crossBetween val="between"/>
      </c:valAx>
      <c:catAx>
        <c:axId val="122149888"/>
        <c:scaling>
          <c:orientation val="minMax"/>
        </c:scaling>
        <c:delete val="1"/>
        <c:axPos val="b"/>
        <c:majorTickMark val="out"/>
        <c:minorTickMark val="none"/>
        <c:tickLblPos val="nextTo"/>
        <c:crossAx val="122147968"/>
        <c:crosses val="autoZero"/>
        <c:auto val="1"/>
        <c:lblAlgn val="ctr"/>
        <c:lblOffset val="100"/>
        <c:noMultiLvlLbl val="0"/>
      </c:catAx>
    </c:plotArea>
    <c:plotVisOnly val="1"/>
    <c:dispBlanksAs val="gap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dirty="0"/>
              <a:t>Dark Brown Honeycomb Panel</a:t>
            </a:r>
          </a:p>
          <a:p>
            <a:pPr>
              <a:defRPr/>
            </a:pPr>
            <a:r>
              <a:rPr lang="en-US" dirty="0"/>
              <a:t>Total </a:t>
            </a:r>
            <a:r>
              <a:rPr lang="en-US" dirty="0" smtClean="0"/>
              <a:t>HR vs. % STDEV</a:t>
            </a:r>
            <a:endParaRPr lang="en-US" dirty="0"/>
          </a:p>
          <a:p>
            <a:pPr>
              <a:defRPr/>
            </a:pPr>
            <a:r>
              <a:rPr lang="en-US" dirty="0"/>
              <a:t>Avg = 36 kW*min/m</a:t>
            </a:r>
            <a:r>
              <a:rPr lang="en-US" baseline="30000" dirty="0"/>
              <a:t>2</a:t>
            </a:r>
            <a:r>
              <a:rPr lang="en-US" dirty="0"/>
              <a:t>; 16% STDEV</a:t>
            </a:r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92D050"/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rgbClr val="FF0000"/>
              </a:solidFill>
            </c:spPr>
          </c:dPt>
          <c:dPt>
            <c:idx val="1"/>
            <c:invertIfNegative val="0"/>
            <c:bubble3D val="0"/>
            <c:spPr>
              <a:solidFill>
                <a:srgbClr val="FF0000"/>
              </a:solidFill>
            </c:spPr>
          </c:dPt>
          <c:dPt>
            <c:idx val="2"/>
            <c:invertIfNegative val="0"/>
            <c:bubble3D val="0"/>
            <c:spPr>
              <a:solidFill>
                <a:srgbClr val="FF0000"/>
              </a:solidFill>
            </c:spPr>
          </c:dPt>
          <c:dPt>
            <c:idx val="3"/>
            <c:invertIfNegative val="0"/>
            <c:bubble3D val="0"/>
            <c:spPr>
              <a:solidFill>
                <a:srgbClr val="FF0000"/>
              </a:solidFill>
            </c:spPr>
          </c:dPt>
          <c:dPt>
            <c:idx val="4"/>
            <c:invertIfNegative val="0"/>
            <c:bubble3D val="0"/>
            <c:spPr>
              <a:solidFill>
                <a:srgbClr val="FF0000"/>
              </a:solidFill>
            </c:spPr>
          </c:dPt>
          <c:dPt>
            <c:idx val="5"/>
            <c:invertIfNegative val="0"/>
            <c:bubble3D val="0"/>
            <c:spPr>
              <a:solidFill>
                <a:srgbClr val="FF0000"/>
              </a:solidFill>
            </c:spPr>
          </c:dPt>
          <c:dPt>
            <c:idx val="20"/>
            <c:invertIfNegative val="0"/>
            <c:bubble3D val="0"/>
          </c:dPt>
          <c:dPt>
            <c:idx val="22"/>
            <c:invertIfNegative val="0"/>
            <c:bubble3D val="0"/>
          </c:dPt>
          <c:dPt>
            <c:idx val="23"/>
            <c:invertIfNegative val="0"/>
            <c:bubble3D val="0"/>
          </c:dPt>
          <c:dPt>
            <c:idx val="24"/>
            <c:invertIfNegative val="0"/>
            <c:bubble3D val="0"/>
          </c:dPt>
          <c:dPt>
            <c:idx val="25"/>
            <c:invertIfNegative val="0"/>
            <c:bubble3D val="0"/>
          </c:dPt>
          <c:dPt>
            <c:idx val="26"/>
            <c:invertIfNegative val="0"/>
            <c:bubble3D val="0"/>
          </c:dPt>
          <c:dPt>
            <c:idx val="27"/>
            <c:invertIfNegative val="0"/>
            <c:bubble3D val="0"/>
            <c:spPr>
              <a:solidFill>
                <a:srgbClr val="FFFF00"/>
              </a:solidFill>
            </c:spPr>
          </c:dPt>
          <c:dPt>
            <c:idx val="28"/>
            <c:invertIfNegative val="0"/>
            <c:bubble3D val="0"/>
            <c:spPr>
              <a:solidFill>
                <a:srgbClr val="FFFF00"/>
              </a:solidFill>
            </c:spPr>
          </c:dPt>
          <c:dPt>
            <c:idx val="29"/>
            <c:invertIfNegative val="0"/>
            <c:bubble3D val="0"/>
            <c:spPr>
              <a:solidFill>
                <a:srgbClr val="FFFF00"/>
              </a:solidFill>
            </c:spPr>
          </c:dPt>
          <c:dPt>
            <c:idx val="30"/>
            <c:invertIfNegative val="0"/>
            <c:bubble3D val="0"/>
            <c:spPr>
              <a:solidFill>
                <a:srgbClr val="FFFF00"/>
              </a:solidFill>
            </c:spPr>
          </c:dPt>
          <c:dPt>
            <c:idx val="31"/>
            <c:invertIfNegative val="0"/>
            <c:bubble3D val="0"/>
            <c:spPr>
              <a:solidFill>
                <a:srgbClr val="FFFF00"/>
              </a:solidFill>
            </c:spPr>
          </c:dPt>
          <c:dPt>
            <c:idx val="32"/>
            <c:invertIfNegative val="0"/>
            <c:bubble3D val="0"/>
            <c:spPr>
              <a:solidFill>
                <a:srgbClr val="FFFF00"/>
              </a:solidFill>
            </c:spPr>
          </c:dPt>
          <c:dPt>
            <c:idx val="33"/>
            <c:invertIfNegative val="0"/>
            <c:bubble3D val="0"/>
            <c:spPr>
              <a:solidFill>
                <a:srgbClr val="FFFF00"/>
              </a:solidFill>
            </c:spPr>
          </c:dPt>
          <c:dPt>
            <c:idx val="34"/>
            <c:invertIfNegative val="0"/>
            <c:bubble3D val="0"/>
            <c:spPr>
              <a:solidFill>
                <a:srgbClr val="FFFF00"/>
              </a:solidFill>
            </c:spPr>
          </c:dPt>
          <c:dPt>
            <c:idx val="35"/>
            <c:invertIfNegative val="0"/>
            <c:bubble3D val="0"/>
            <c:spPr>
              <a:solidFill>
                <a:srgbClr val="FFFF00"/>
              </a:solidFill>
            </c:spPr>
          </c:dPt>
          <c:dLbls>
            <c:numFmt formatCode="#,##0" sourceLinked="0"/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'Schneller Total'!$A$11:$A$46</c:f>
              <c:strCache>
                <c:ptCount val="36"/>
                <c:pt idx="0">
                  <c:v>A10</c:v>
                </c:pt>
                <c:pt idx="1">
                  <c:v>A16</c:v>
                </c:pt>
                <c:pt idx="2">
                  <c:v>B05</c:v>
                </c:pt>
                <c:pt idx="3">
                  <c:v>A06</c:v>
                </c:pt>
                <c:pt idx="4">
                  <c:v>A01</c:v>
                </c:pt>
                <c:pt idx="5">
                  <c:v>B11</c:v>
                </c:pt>
                <c:pt idx="6">
                  <c:v>B14</c:v>
                </c:pt>
                <c:pt idx="7">
                  <c:v>A02</c:v>
                </c:pt>
                <c:pt idx="8">
                  <c:v>B03</c:v>
                </c:pt>
                <c:pt idx="9">
                  <c:v>B07</c:v>
                </c:pt>
                <c:pt idx="10">
                  <c:v>A12</c:v>
                </c:pt>
                <c:pt idx="11">
                  <c:v>A23</c:v>
                </c:pt>
                <c:pt idx="12">
                  <c:v>A17</c:v>
                </c:pt>
                <c:pt idx="13">
                  <c:v>A24</c:v>
                </c:pt>
                <c:pt idx="14">
                  <c:v>A25</c:v>
                </c:pt>
                <c:pt idx="15">
                  <c:v>A21</c:v>
                </c:pt>
                <c:pt idx="16">
                  <c:v>B12</c:v>
                </c:pt>
                <c:pt idx="17">
                  <c:v>A20</c:v>
                </c:pt>
                <c:pt idx="18">
                  <c:v>B15</c:v>
                </c:pt>
                <c:pt idx="19">
                  <c:v>A22</c:v>
                </c:pt>
                <c:pt idx="20">
                  <c:v>A09</c:v>
                </c:pt>
                <c:pt idx="21">
                  <c:v>A04</c:v>
                </c:pt>
                <c:pt idx="22">
                  <c:v>A14</c:v>
                </c:pt>
                <c:pt idx="23">
                  <c:v>A03</c:v>
                </c:pt>
                <c:pt idx="24">
                  <c:v>B17</c:v>
                </c:pt>
                <c:pt idx="25">
                  <c:v>A18</c:v>
                </c:pt>
                <c:pt idx="26">
                  <c:v>A26</c:v>
                </c:pt>
                <c:pt idx="27">
                  <c:v>B04</c:v>
                </c:pt>
                <c:pt idx="28">
                  <c:v>B10</c:v>
                </c:pt>
                <c:pt idx="29">
                  <c:v>A07</c:v>
                </c:pt>
                <c:pt idx="30">
                  <c:v>A11</c:v>
                </c:pt>
                <c:pt idx="31">
                  <c:v>B09</c:v>
                </c:pt>
                <c:pt idx="32">
                  <c:v>B08</c:v>
                </c:pt>
                <c:pt idx="33">
                  <c:v>B06</c:v>
                </c:pt>
                <c:pt idx="34">
                  <c:v>A13</c:v>
                </c:pt>
                <c:pt idx="35">
                  <c:v>A05</c:v>
                </c:pt>
              </c:strCache>
            </c:strRef>
          </c:cat>
          <c:val>
            <c:numRef>
              <c:f>'Schneller Total'!$C$11:$C$46</c:f>
              <c:numCache>
                <c:formatCode>0.0</c:formatCode>
                <c:ptCount val="36"/>
                <c:pt idx="0">
                  <c:v>19.611666666666668</c:v>
                </c:pt>
                <c:pt idx="1">
                  <c:v>26.163</c:v>
                </c:pt>
                <c:pt idx="2">
                  <c:v>27.564999999999998</c:v>
                </c:pt>
                <c:pt idx="3">
                  <c:v>27.636666666666667</c:v>
                </c:pt>
                <c:pt idx="4">
                  <c:v>27.7</c:v>
                </c:pt>
                <c:pt idx="5">
                  <c:v>28.196666666666669</c:v>
                </c:pt>
                <c:pt idx="6">
                  <c:v>32.543333333333329</c:v>
                </c:pt>
                <c:pt idx="7">
                  <c:v>32.576272333333328</c:v>
                </c:pt>
                <c:pt idx="8">
                  <c:v>33.15</c:v>
                </c:pt>
                <c:pt idx="9">
                  <c:v>33.25</c:v>
                </c:pt>
                <c:pt idx="10">
                  <c:v>33.753333333333337</c:v>
                </c:pt>
                <c:pt idx="11">
                  <c:v>34.133333333333333</c:v>
                </c:pt>
                <c:pt idx="12">
                  <c:v>34.176666666666669</c:v>
                </c:pt>
                <c:pt idx="13">
                  <c:v>34.5</c:v>
                </c:pt>
                <c:pt idx="14">
                  <c:v>34.9</c:v>
                </c:pt>
                <c:pt idx="15">
                  <c:v>35.15</c:v>
                </c:pt>
                <c:pt idx="16">
                  <c:v>35.376666666666665</c:v>
                </c:pt>
                <c:pt idx="17">
                  <c:v>35.6</c:v>
                </c:pt>
                <c:pt idx="18">
                  <c:v>36.336666666666666</c:v>
                </c:pt>
                <c:pt idx="19">
                  <c:v>36.660000000000004</c:v>
                </c:pt>
                <c:pt idx="20">
                  <c:v>36.666666666666664</c:v>
                </c:pt>
                <c:pt idx="21">
                  <c:v>36.763333333333335</c:v>
                </c:pt>
                <c:pt idx="22">
                  <c:v>36.866666666666667</c:v>
                </c:pt>
                <c:pt idx="23">
                  <c:v>36.93333333333333</c:v>
                </c:pt>
                <c:pt idx="24">
                  <c:v>37</c:v>
                </c:pt>
                <c:pt idx="25">
                  <c:v>39.073333333333331</c:v>
                </c:pt>
                <c:pt idx="26">
                  <c:v>39.486666666666672</c:v>
                </c:pt>
                <c:pt idx="27">
                  <c:v>39.733333333333327</c:v>
                </c:pt>
                <c:pt idx="28">
                  <c:v>41.07</c:v>
                </c:pt>
                <c:pt idx="29">
                  <c:v>41.230366666666669</c:v>
                </c:pt>
                <c:pt idx="30">
                  <c:v>41.296666666666674</c:v>
                </c:pt>
                <c:pt idx="31">
                  <c:v>41.73</c:v>
                </c:pt>
                <c:pt idx="32">
                  <c:v>41.9</c:v>
                </c:pt>
                <c:pt idx="33">
                  <c:v>46.059999999999995</c:v>
                </c:pt>
                <c:pt idx="34">
                  <c:v>46.183333333333337</c:v>
                </c:pt>
                <c:pt idx="35">
                  <c:v>47.283333333333339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118298496"/>
        <c:axId val="118308864"/>
      </c:barChart>
      <c:barChart>
        <c:barDir val="col"/>
        <c:grouping val="clustered"/>
        <c:varyColors val="0"/>
        <c:ser>
          <c:idx val="1"/>
          <c:order val="1"/>
          <c:spPr>
            <a:noFill/>
            <a:ln>
              <a:solidFill>
                <a:schemeClr val="accent1"/>
              </a:solidFill>
            </a:ln>
          </c:spPr>
          <c:invertIfNegative val="0"/>
          <c:dLbls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'Schneller Total'!$A$11:$A$46</c:f>
              <c:strCache>
                <c:ptCount val="36"/>
                <c:pt idx="0">
                  <c:v>A10</c:v>
                </c:pt>
                <c:pt idx="1">
                  <c:v>A16</c:v>
                </c:pt>
                <c:pt idx="2">
                  <c:v>B05</c:v>
                </c:pt>
                <c:pt idx="3">
                  <c:v>A06</c:v>
                </c:pt>
                <c:pt idx="4">
                  <c:v>A01</c:v>
                </c:pt>
                <c:pt idx="5">
                  <c:v>B11</c:v>
                </c:pt>
                <c:pt idx="6">
                  <c:v>B14</c:v>
                </c:pt>
                <c:pt idx="7">
                  <c:v>A02</c:v>
                </c:pt>
                <c:pt idx="8">
                  <c:v>B03</c:v>
                </c:pt>
                <c:pt idx="9">
                  <c:v>B07</c:v>
                </c:pt>
                <c:pt idx="10">
                  <c:v>A12</c:v>
                </c:pt>
                <c:pt idx="11">
                  <c:v>A23</c:v>
                </c:pt>
                <c:pt idx="12">
                  <c:v>A17</c:v>
                </c:pt>
                <c:pt idx="13">
                  <c:v>A24</c:v>
                </c:pt>
                <c:pt idx="14">
                  <c:v>A25</c:v>
                </c:pt>
                <c:pt idx="15">
                  <c:v>A21</c:v>
                </c:pt>
                <c:pt idx="16">
                  <c:v>B12</c:v>
                </c:pt>
                <c:pt idx="17">
                  <c:v>A20</c:v>
                </c:pt>
                <c:pt idx="18">
                  <c:v>B15</c:v>
                </c:pt>
                <c:pt idx="19">
                  <c:v>A22</c:v>
                </c:pt>
                <c:pt idx="20">
                  <c:v>A09</c:v>
                </c:pt>
                <c:pt idx="21">
                  <c:v>A04</c:v>
                </c:pt>
                <c:pt idx="22">
                  <c:v>A14</c:v>
                </c:pt>
                <c:pt idx="23">
                  <c:v>A03</c:v>
                </c:pt>
                <c:pt idx="24">
                  <c:v>B17</c:v>
                </c:pt>
                <c:pt idx="25">
                  <c:v>A18</c:v>
                </c:pt>
                <c:pt idx="26">
                  <c:v>A26</c:v>
                </c:pt>
                <c:pt idx="27">
                  <c:v>B04</c:v>
                </c:pt>
                <c:pt idx="28">
                  <c:v>B10</c:v>
                </c:pt>
                <c:pt idx="29">
                  <c:v>A07</c:v>
                </c:pt>
                <c:pt idx="30">
                  <c:v>A11</c:v>
                </c:pt>
                <c:pt idx="31">
                  <c:v>B09</c:v>
                </c:pt>
                <c:pt idx="32">
                  <c:v>B08</c:v>
                </c:pt>
                <c:pt idx="33">
                  <c:v>B06</c:v>
                </c:pt>
                <c:pt idx="34">
                  <c:v>A13</c:v>
                </c:pt>
                <c:pt idx="35">
                  <c:v>A05</c:v>
                </c:pt>
              </c:strCache>
            </c:strRef>
          </c:cat>
          <c:val>
            <c:numRef>
              <c:f>'Schneller Total'!$G$11:$G$46</c:f>
              <c:numCache>
                <c:formatCode>0%</c:formatCode>
                <c:ptCount val="36"/>
                <c:pt idx="0">
                  <c:v>0.20075261847241166</c:v>
                </c:pt>
                <c:pt idx="1">
                  <c:v>0.16215035747103321</c:v>
                </c:pt>
                <c:pt idx="2">
                  <c:v>8.5935342534915027E-2</c:v>
                </c:pt>
                <c:pt idx="3">
                  <c:v>0.14819042535567295</c:v>
                </c:pt>
                <c:pt idx="5">
                  <c:v>0.18533955482282169</c:v>
                </c:pt>
                <c:pt idx="6">
                  <c:v>6.5564582843566518E-2</c:v>
                </c:pt>
                <c:pt idx="7">
                  <c:v>5.1466264225922854E-2</c:v>
                </c:pt>
                <c:pt idx="8">
                  <c:v>0.27373184643975007</c:v>
                </c:pt>
                <c:pt idx="9">
                  <c:v>0.18210693951284465</c:v>
                </c:pt>
                <c:pt idx="10">
                  <c:v>8.5315818804163696E-2</c:v>
                </c:pt>
                <c:pt idx="11">
                  <c:v>0.12908368470201678</c:v>
                </c:pt>
                <c:pt idx="12">
                  <c:v>5.6088185836729018E-2</c:v>
                </c:pt>
                <c:pt idx="14">
                  <c:v>0.12662681830363517</c:v>
                </c:pt>
                <c:pt idx="15">
                  <c:v>9.5305832147937461E-2</c:v>
                </c:pt>
                <c:pt idx="16">
                  <c:v>3.3230918817351171E-2</c:v>
                </c:pt>
                <c:pt idx="17">
                  <c:v>3.5196528331858615E-2</c:v>
                </c:pt>
                <c:pt idx="18">
                  <c:v>0.13874663858955741</c:v>
                </c:pt>
                <c:pt idx="19">
                  <c:v>6.602721732016846E-2</c:v>
                </c:pt>
                <c:pt idx="20">
                  <c:v>8.7669552372663218E-2</c:v>
                </c:pt>
                <c:pt idx="21">
                  <c:v>6.0160587107132214E-2</c:v>
                </c:pt>
                <c:pt idx="22">
                  <c:v>2.1924693766694668E-2</c:v>
                </c:pt>
                <c:pt idx="23">
                  <c:v>3.3636543598527517E-2</c:v>
                </c:pt>
                <c:pt idx="24">
                  <c:v>5.4054054054054057E-2</c:v>
                </c:pt>
                <c:pt idx="25">
                  <c:v>0.14374495292097689</c:v>
                </c:pt>
                <c:pt idx="26">
                  <c:v>0.10824605184315696</c:v>
                </c:pt>
                <c:pt idx="27">
                  <c:v>1.6375185650958971E-2</c:v>
                </c:pt>
                <c:pt idx="28">
                  <c:v>5.8487519598073249E-3</c:v>
                </c:pt>
                <c:pt idx="29">
                  <c:v>6.7242248087873741E-2</c:v>
                </c:pt>
                <c:pt idx="30">
                  <c:v>7.147345331174336E-2</c:v>
                </c:pt>
                <c:pt idx="31">
                  <c:v>3.0099815119278693E-2</c:v>
                </c:pt>
                <c:pt idx="32">
                  <c:v>3.3070182483415297E-2</c:v>
                </c:pt>
                <c:pt idx="33">
                  <c:v>5.2546893128812978E-2</c:v>
                </c:pt>
                <c:pt idx="34">
                  <c:v>0.13146681744977068</c:v>
                </c:pt>
                <c:pt idx="35">
                  <c:v>9.2171590728776856E-2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0"/>
        <c:axId val="118317056"/>
        <c:axId val="118310784"/>
      </c:barChart>
      <c:catAx>
        <c:axId val="118298496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 dirty="0"/>
                  <a:t>Lab Code (A03 = Tech Center HR2 Prototype; A20 = Tech Center OSU)</a:t>
                </a:r>
              </a:p>
            </c:rich>
          </c:tx>
          <c:overlay val="0"/>
        </c:title>
        <c:majorTickMark val="out"/>
        <c:minorTickMark val="none"/>
        <c:tickLblPos val="nextTo"/>
        <c:txPr>
          <a:bodyPr rot="-3000000"/>
          <a:lstStyle/>
          <a:p>
            <a:pPr>
              <a:defRPr/>
            </a:pPr>
            <a:endParaRPr lang="en-US"/>
          </a:p>
        </c:txPr>
        <c:crossAx val="118308864"/>
        <c:crosses val="autoZero"/>
        <c:auto val="1"/>
        <c:lblAlgn val="ctr"/>
        <c:lblOffset val="100"/>
        <c:noMultiLvlLbl val="0"/>
      </c:catAx>
      <c:valAx>
        <c:axId val="118308864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 dirty="0"/>
                  <a:t>Kw*min/m</a:t>
                </a:r>
                <a:r>
                  <a:rPr lang="en-US" baseline="30000" dirty="0"/>
                  <a:t>2</a:t>
                </a:r>
              </a:p>
            </c:rich>
          </c:tx>
          <c:overlay val="0"/>
        </c:title>
        <c:numFmt formatCode="0" sourceLinked="0"/>
        <c:majorTickMark val="out"/>
        <c:minorTickMark val="none"/>
        <c:tickLblPos val="nextTo"/>
        <c:crossAx val="118298496"/>
        <c:crosses val="autoZero"/>
        <c:crossBetween val="between"/>
      </c:valAx>
      <c:valAx>
        <c:axId val="118310784"/>
        <c:scaling>
          <c:orientation val="minMax"/>
        </c:scaling>
        <c:delete val="0"/>
        <c:axPos val="r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 dirty="0"/>
                  <a:t>Lab</a:t>
                </a:r>
                <a:r>
                  <a:rPr lang="en-US" baseline="0" dirty="0"/>
                  <a:t> Repeatability (% STDEV)</a:t>
                </a:r>
                <a:endParaRPr lang="en-US" dirty="0"/>
              </a:p>
            </c:rich>
          </c:tx>
          <c:overlay val="0"/>
        </c:title>
        <c:numFmt formatCode="0%" sourceLinked="1"/>
        <c:majorTickMark val="out"/>
        <c:minorTickMark val="none"/>
        <c:tickLblPos val="nextTo"/>
        <c:crossAx val="118317056"/>
        <c:crosses val="max"/>
        <c:crossBetween val="between"/>
      </c:valAx>
      <c:catAx>
        <c:axId val="118317056"/>
        <c:scaling>
          <c:orientation val="minMax"/>
        </c:scaling>
        <c:delete val="1"/>
        <c:axPos val="b"/>
        <c:majorTickMark val="out"/>
        <c:minorTickMark val="none"/>
        <c:tickLblPos val="nextTo"/>
        <c:crossAx val="118310784"/>
        <c:crosses val="autoZero"/>
        <c:auto val="1"/>
        <c:lblAlgn val="ctr"/>
        <c:lblOffset val="100"/>
        <c:noMultiLvlLbl val="0"/>
      </c:catAx>
    </c:plotArea>
    <c:plotVisOnly val="1"/>
    <c:dispBlanksAs val="gap"/>
    <c:showDLblsOverMax val="0"/>
  </c:chart>
  <c:externalData r:id="rId1">
    <c:autoUpdate val="0"/>
  </c:externalData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0.51667</cdr:x>
      <cdr:y>0.23163</cdr:y>
    </cdr:from>
    <cdr:to>
      <cdr:x>0.51667</cdr:x>
      <cdr:y>0.36667</cdr:y>
    </cdr:to>
    <cdr:cxnSp macro="">
      <cdr:nvCxnSpPr>
        <cdr:cNvPr id="3" name="Straight Arrow Connector 2"/>
        <cdr:cNvCxnSpPr/>
      </cdr:nvCxnSpPr>
      <cdr:spPr>
        <a:xfrm xmlns:a="http://schemas.openxmlformats.org/drawingml/2006/main">
          <a:off x="4724400" y="1588532"/>
          <a:ext cx="0" cy="926068"/>
        </a:xfrm>
        <a:prstGeom xmlns:a="http://schemas.openxmlformats.org/drawingml/2006/main" prst="straightConnector1">
          <a:avLst/>
        </a:prstGeom>
        <a:ln xmlns:a="http://schemas.openxmlformats.org/drawingml/2006/main" w="15875">
          <a:solidFill>
            <a:schemeClr val="tx1"/>
          </a:solidFill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583" cy="480389"/>
          </a:xfrm>
          <a:prstGeom prst="rect">
            <a:avLst/>
          </a:prstGeom>
        </p:spPr>
        <p:txBody>
          <a:bodyPr vert="horz" lIns="95207" tIns="47604" rIns="95207" bIns="47604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2963" y="0"/>
            <a:ext cx="3170583" cy="480389"/>
          </a:xfrm>
          <a:prstGeom prst="rect">
            <a:avLst/>
          </a:prstGeom>
        </p:spPr>
        <p:txBody>
          <a:bodyPr vert="horz" lIns="95207" tIns="47604" rIns="95207" bIns="47604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ADC92768-B90E-4E0F-808D-C0198C3BDAED}" type="datetimeFigureOut">
              <a:rPr lang="en-US"/>
              <a:pPr>
                <a:defRPr/>
              </a:pPr>
              <a:t>11/15/2013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19138"/>
            <a:ext cx="48006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207" tIns="47604" rIns="95207" bIns="47604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2183" y="4561227"/>
            <a:ext cx="5850835" cy="4320213"/>
          </a:xfrm>
          <a:prstGeom prst="rect">
            <a:avLst/>
          </a:prstGeom>
        </p:spPr>
        <p:txBody>
          <a:bodyPr vert="horz" lIns="95207" tIns="47604" rIns="95207" bIns="47604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172"/>
            <a:ext cx="3170583" cy="480389"/>
          </a:xfrm>
          <a:prstGeom prst="rect">
            <a:avLst/>
          </a:prstGeom>
        </p:spPr>
        <p:txBody>
          <a:bodyPr vert="horz" lIns="95207" tIns="47604" rIns="95207" bIns="47604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2963" y="9119172"/>
            <a:ext cx="3170583" cy="480389"/>
          </a:xfrm>
          <a:prstGeom prst="rect">
            <a:avLst/>
          </a:prstGeom>
        </p:spPr>
        <p:txBody>
          <a:bodyPr vert="horz" lIns="95207" tIns="47604" rIns="95207" bIns="47604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C5DA5AC4-8D80-46C8-9034-4FFDCB2F686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011629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defTabSz="955379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73560" indent="-297523" defTabSz="955379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90092" indent="-238018" defTabSz="955379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66128" indent="-238018" defTabSz="955379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142165" indent="-238018" defTabSz="955379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618202" indent="-238018" defTabSz="955379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3094238" indent="-238018" defTabSz="955379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570275" indent="-238018" defTabSz="955379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4046311" indent="-238018" defTabSz="955379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fld id="{7D97B401-3BBD-432E-9842-A972A548F323}" type="slidenum">
              <a:rPr lang="en-US" smtClean="0">
                <a:solidFill>
                  <a:srgbClr val="000000"/>
                </a:solidFill>
                <a:latin typeface="Times New Roman" pitchFamily="18" charset="0"/>
              </a:rPr>
              <a:pPr>
                <a:defRPr/>
              </a:pPr>
              <a:t>1</a:t>
            </a:fld>
            <a:endParaRPr lang="en-US" dirty="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789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32772" name="Slide Number Placehold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73560" indent="-297523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90092" indent="-238018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66128" indent="-238018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142165" indent="-238018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618202" indent="-23801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3094238" indent="-23801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570275" indent="-23801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4046311" indent="-23801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A14F4BB-0678-48D5-A7D4-257AD4B87FCB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12</a:t>
            </a:fld>
            <a:endParaRPr lang="en-US" dirty="0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5DA5AC4-8D80-46C8-9034-4FFDCB2F6869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57289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789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32772" name="Slide Number Placehold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73560" indent="-297523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90092" indent="-238018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66128" indent="-238018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142165" indent="-238018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618202" indent="-23801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3094238" indent="-23801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570275" indent="-23801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4046311" indent="-23801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A14F4BB-0678-48D5-A7D4-257AD4B87FCB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19</a:t>
            </a:fld>
            <a:endParaRPr lang="en-US" dirty="0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789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32772" name="Slide Number Placehold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73560" indent="-297523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90092" indent="-238018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66128" indent="-238018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142165" indent="-238018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618202" indent="-23801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3094238" indent="-23801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570275" indent="-23801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4046311" indent="-23801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fld id="{8A14F4BB-0678-48D5-A7D4-257AD4B87FCB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26</a:t>
            </a:fld>
            <a:endParaRPr lang="en-US" dirty="0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789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32772" name="Slide Number Placehold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73560" indent="-297523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90092" indent="-238018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66128" indent="-238018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142165" indent="-238018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618202" indent="-23801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3094238" indent="-23801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570275" indent="-23801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4046311" indent="-23801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fld id="{8A14F4BB-0678-48D5-A7D4-257AD4B87FCB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27</a:t>
            </a:fld>
            <a:endParaRPr lang="en-US" dirty="0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789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32772" name="Slide Number Placehold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73560" indent="-297523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90092" indent="-238018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66128" indent="-238018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142165" indent="-238018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618202" indent="-23801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3094238" indent="-23801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570275" indent="-23801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4046311" indent="-23801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fld id="{8A14F4BB-0678-48D5-A7D4-257AD4B87FCB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28</a:t>
            </a:fld>
            <a:endParaRPr lang="en-US" dirty="0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789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32772" name="Slide Number Placehold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73560" indent="-297523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90092" indent="-238018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66128" indent="-238018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142165" indent="-238018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618202" indent="-23801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3094238" indent="-23801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570275" indent="-23801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4046311" indent="-23801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fld id="{8A14F4BB-0678-48D5-A7D4-257AD4B87FCB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29</a:t>
            </a:fld>
            <a:endParaRPr lang="en-US" dirty="0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789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32772" name="Slide Number Placehold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73560" indent="-297523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90092" indent="-238018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66128" indent="-238018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142165" indent="-238018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618202" indent="-23801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3094238" indent="-23801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570275" indent="-23801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4046311" indent="-23801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fld id="{8A14F4BB-0678-48D5-A7D4-257AD4B87FCB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30</a:t>
            </a:fld>
            <a:endParaRPr lang="en-US" dirty="0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789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32772" name="Slide Number Placehold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73560" indent="-297523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90092" indent="-238018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66128" indent="-238018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142165" indent="-238018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618202" indent="-23801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3094238" indent="-23801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570275" indent="-23801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4046311" indent="-23801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fld id="{8A14F4BB-0678-48D5-A7D4-257AD4B87FCB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31</a:t>
            </a:fld>
            <a:endParaRPr lang="en-US" dirty="0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E0EDC6-3CE3-4B3C-ADEF-27C43D7E56AF}" type="datetimeFigureOut">
              <a:rPr lang="en-US"/>
              <a:pPr>
                <a:defRPr/>
              </a:pPr>
              <a:t>11/15/2013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8BFBBF-4A0A-45F5-88DF-CE06968BB90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28443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2BD0CB-3A27-40A6-8A7A-AEB5BAB10C98}" type="datetimeFigureOut">
              <a:rPr lang="en-US"/>
              <a:pPr>
                <a:defRPr/>
              </a:pPr>
              <a:t>11/15/2013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93595C-C585-4F3D-B6BC-274591A6CD5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9369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3D368C-2234-44BD-8471-4E36C967E418}" type="datetimeFigureOut">
              <a:rPr lang="en-US"/>
              <a:pPr>
                <a:defRPr/>
              </a:pPr>
              <a:t>11/15/2013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07FD90-D3B5-4454-AC0F-97E24428AE0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0674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BC8203-42C4-4C0A-9911-A3BEAB0DC329}" type="datetimeFigureOut">
              <a:rPr lang="en-US"/>
              <a:pPr>
                <a:defRPr/>
              </a:pPr>
              <a:t>11/15/2013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A6357F-BAE8-4855-824C-056A44393A5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2210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40AB01-C10C-4BED-91BE-2371CC9C0242}" type="datetimeFigureOut">
              <a:rPr lang="en-US"/>
              <a:pPr>
                <a:defRPr/>
              </a:pPr>
              <a:t>11/15/2013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004D8C-8AB7-4FE0-AEDF-A09258A3583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91772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20181F-4A42-4961-9336-F136F805099F}" type="datetimeFigureOut">
              <a:rPr lang="en-US"/>
              <a:pPr>
                <a:defRPr/>
              </a:pPr>
              <a:t>11/15/2013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14C5C3-0092-4185-8FCC-D4E52D838C0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1757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04E0F1-2ACA-4B30-90A6-0F89F835151B}" type="datetimeFigureOut">
              <a:rPr lang="en-US"/>
              <a:pPr>
                <a:defRPr/>
              </a:pPr>
              <a:t>11/15/2013</a:t>
            </a:fld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C60DF4-72CA-4177-91B8-CD117C4BF08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2658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27F7F7-1F26-4B4F-9B03-3E1DB6C9743A}" type="datetimeFigureOut">
              <a:rPr lang="en-US"/>
              <a:pPr>
                <a:defRPr/>
              </a:pPr>
              <a:t>11/15/2013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C48F05-35F1-4E5D-8CD2-A79472C9BE3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6128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A61E0D-4764-43A2-A65E-D19F26935617}" type="datetimeFigureOut">
              <a:rPr lang="en-US"/>
              <a:pPr>
                <a:defRPr/>
              </a:pPr>
              <a:t>11/15/2013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911AA9-C228-45A2-B1E4-B7C030A9127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4731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38B11F-DDB9-4F23-A311-C1F6E60F5DDE}" type="datetimeFigureOut">
              <a:rPr lang="en-US"/>
              <a:pPr>
                <a:defRPr/>
              </a:pPr>
              <a:t>11/15/2013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7E9401-197B-48D8-84B2-9134E126EE3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0570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91A680-CE17-4A80-8478-F4124A8627CD}" type="datetimeFigureOut">
              <a:rPr lang="en-US"/>
              <a:pPr>
                <a:defRPr/>
              </a:pPr>
              <a:t>11/15/2013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298E6D-E023-4E7E-9D4E-33D7E4E73B9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6094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4" descr="title_imagery_nologo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1175" y="0"/>
            <a:ext cx="3552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Group 56"/>
          <p:cNvGrpSpPr>
            <a:grpSpLocks/>
          </p:cNvGrpSpPr>
          <p:nvPr userDrawn="1"/>
        </p:nvGrpSpPr>
        <p:grpSpPr bwMode="auto">
          <a:xfrm>
            <a:off x="5873750" y="269875"/>
            <a:ext cx="2895600" cy="911225"/>
            <a:chOff x="3700" y="170"/>
            <a:chExt cx="1824" cy="574"/>
          </a:xfrm>
        </p:grpSpPr>
        <p:pic>
          <p:nvPicPr>
            <p:cNvPr id="6" name="Picture 55" descr="NEW FAA LOGO"/>
            <p:cNvPicPr>
              <a:picLocks noChangeAspect="1" noChangeArrowheads="1"/>
            </p:cNvPicPr>
            <p:nvPr userDrawn="1"/>
          </p:nvPicPr>
          <p:blipFill>
            <a:blip r:embed="rId3">
              <a:clrChange>
                <a:clrFrom>
                  <a:srgbClr val="DF1F06"/>
                </a:clrFrom>
                <a:clrTo>
                  <a:srgbClr val="DF1F06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333" t="3734" r="14973" b="4564"/>
            <a:stretch>
              <a:fillRect/>
            </a:stretch>
          </p:blipFill>
          <p:spPr bwMode="auto">
            <a:xfrm>
              <a:off x="3700" y="170"/>
              <a:ext cx="573" cy="5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Text Box 47"/>
            <p:cNvSpPr txBox="1">
              <a:spLocks noChangeArrowheads="1"/>
            </p:cNvSpPr>
            <p:nvPr userDrawn="1"/>
          </p:nvSpPr>
          <p:spPr bwMode="ltGray">
            <a:xfrm>
              <a:off x="4288" y="288"/>
              <a:ext cx="1236" cy="3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defRPr/>
              </a:pPr>
              <a:r>
                <a:rPr lang="en-US" sz="1800" b="1" dirty="0" smtClean="0">
                  <a:solidFill>
                    <a:srgbClr val="FFFFFF"/>
                  </a:solidFill>
                  <a:cs typeface="+mn-cs"/>
                </a:rPr>
                <a:t>Federal Aviation</a:t>
              </a:r>
            </a:p>
            <a:p>
              <a:pPr eaLnBrk="1" hangingPunct="1">
                <a:lnSpc>
                  <a:spcPct val="85000"/>
                </a:lnSpc>
                <a:defRPr/>
              </a:pPr>
              <a:r>
                <a:rPr lang="en-US" sz="1800" b="1" dirty="0" smtClean="0">
                  <a:solidFill>
                    <a:srgbClr val="FFFFFF"/>
                  </a:solidFill>
                  <a:cs typeface="+mn-cs"/>
                </a:rPr>
                <a:t>Administration</a:t>
              </a:r>
            </a:p>
          </p:txBody>
        </p:sp>
      </p:grpSp>
      <p:sp>
        <p:nvSpPr>
          <p:cNvPr id="6349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46088" y="312738"/>
            <a:ext cx="4983162" cy="1395412"/>
          </a:xfrm>
        </p:spPr>
        <p:txBody>
          <a:bodyPr anchor="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Select to edit master title</a:t>
            </a:r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49263" y="1754188"/>
            <a:ext cx="4951412" cy="1752600"/>
          </a:xfrm>
        </p:spPr>
        <p:txBody>
          <a:bodyPr/>
          <a:lstStyle>
            <a:lvl1pPr marL="0" indent="0">
              <a:buFontTx/>
              <a:buNone/>
              <a:defRPr sz="3200">
                <a:solidFill>
                  <a:schemeClr val="bg2"/>
                </a:solidFill>
              </a:defRPr>
            </a:lvl1pPr>
          </a:lstStyle>
          <a:p>
            <a:r>
              <a:rPr lang="en-US"/>
              <a:t>Select to edit master subtitle</a:t>
            </a:r>
          </a:p>
        </p:txBody>
      </p:sp>
    </p:spTree>
    <p:extLst>
      <p:ext uri="{BB962C8B-B14F-4D97-AF65-F5344CB8AC3E}">
        <p14:creationId xmlns:p14="http://schemas.microsoft.com/office/powerpoint/2010/main" val="851916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fld id="{30368E95-FE0D-4279-859F-36827E4969B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4868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fld id="{261A368A-4618-4894-AFA5-878D06D5BFD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1392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0" y="1508125"/>
            <a:ext cx="3948113" cy="43910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95813" y="1508125"/>
            <a:ext cx="3949700" cy="43910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fld id="{48DEDB76-5700-4C0F-BEC8-399EBCD9817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4803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Rectangle 1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Rectangle 1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fld id="{CACA4AB9-1C5B-42E2-BE6B-DE00ECE0DC2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9290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fld id="{F5F19C3C-2631-44F0-8883-231C924A734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0286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67027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fld id="{D9D3DC70-9733-438B-8184-0AE23223920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3628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fld id="{D067FFF2-7088-4EB0-9050-CE0C8052019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2806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fld id="{5577DF96-2E7A-4654-BFB1-5D73A2FC9F3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9236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3388" y="344488"/>
            <a:ext cx="2117725" cy="55546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28625" y="344488"/>
            <a:ext cx="6202363" cy="55546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fld id="{F953BA7B-8BAB-46F3-94C2-AC0E1570183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768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625" y="344488"/>
            <a:ext cx="8472488" cy="609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95300" y="1508125"/>
            <a:ext cx="8050213" cy="4391025"/>
          </a:xfrm>
        </p:spPr>
        <p:txBody>
          <a:bodyPr/>
          <a:lstStyle/>
          <a:p>
            <a:pPr lvl="0"/>
            <a:endParaRPr lang="en-US" noProof="0" dirty="0" smtClean="0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fld id="{525E4555-042A-406E-902A-54A74F4DA10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5654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E0EDC6-3CE3-4B3C-ADEF-27C43D7E56AF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11/15/2013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8BFBBF-4A0A-45F5-88DF-CE06968BB90A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0162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2BD0CB-3A27-40A6-8A7A-AEB5BAB10C98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11/15/2013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93595C-C585-4F3D-B6BC-274591A6CD52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0374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3D368C-2234-44BD-8471-4E36C967E418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11/15/2013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07FD90-D3B5-4454-AC0F-97E24428AE01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425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BC8203-42C4-4C0A-9911-A3BEAB0DC32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11/15/2013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A6357F-BAE8-4855-824C-056A44393A56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1048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40AB01-C10C-4BED-91BE-2371CC9C0242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11/15/2013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004D8C-8AB7-4FE0-AEDF-A09258A3583A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3723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20181F-4A42-4961-9336-F136F805099F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11/15/2013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14C5C3-0092-4185-8FCC-D4E52D838C03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0461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04E0F1-2ACA-4B30-90A6-0F89F83515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11/15/2013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C60DF4-72CA-4177-91B8-CD117C4BF087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6323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27F7F7-1F26-4B4F-9B03-3E1DB6C9743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11/15/2013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C48F05-35F1-4E5D-8CD2-A79472C9BE3D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3828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A61E0D-4764-43A2-A65E-D19F26935617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11/15/2013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911AA9-C228-45A2-B1E4-B7C030A91273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5327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38B11F-DDB9-4F23-A311-C1F6E60F5DDE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11/15/2013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7E9401-197B-48D8-84B2-9134E126EE36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8900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91A680-CE17-4A80-8478-F4124A8627CD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11/15/2013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298E6D-E023-4E7E-9D4E-33D7E4E73B95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5875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4" descr="title_imagery_nologo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1175" y="0"/>
            <a:ext cx="3552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Group 56"/>
          <p:cNvGrpSpPr>
            <a:grpSpLocks/>
          </p:cNvGrpSpPr>
          <p:nvPr userDrawn="1"/>
        </p:nvGrpSpPr>
        <p:grpSpPr bwMode="auto">
          <a:xfrm>
            <a:off x="5873750" y="269875"/>
            <a:ext cx="2895600" cy="911225"/>
            <a:chOff x="3700" y="170"/>
            <a:chExt cx="1824" cy="574"/>
          </a:xfrm>
        </p:grpSpPr>
        <p:pic>
          <p:nvPicPr>
            <p:cNvPr id="6" name="Picture 55" descr="NEW FAA LOGO"/>
            <p:cNvPicPr>
              <a:picLocks noChangeAspect="1" noChangeArrowheads="1"/>
            </p:cNvPicPr>
            <p:nvPr userDrawn="1"/>
          </p:nvPicPr>
          <p:blipFill>
            <a:blip r:embed="rId3">
              <a:clrChange>
                <a:clrFrom>
                  <a:srgbClr val="DF1F06"/>
                </a:clrFrom>
                <a:clrTo>
                  <a:srgbClr val="DF1F06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333" t="3734" r="14973" b="4564"/>
            <a:stretch>
              <a:fillRect/>
            </a:stretch>
          </p:blipFill>
          <p:spPr bwMode="auto">
            <a:xfrm>
              <a:off x="3700" y="170"/>
              <a:ext cx="573" cy="5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Text Box 47"/>
            <p:cNvSpPr txBox="1">
              <a:spLocks noChangeArrowheads="1"/>
            </p:cNvSpPr>
            <p:nvPr userDrawn="1"/>
          </p:nvSpPr>
          <p:spPr bwMode="ltGray">
            <a:xfrm>
              <a:off x="4288" y="288"/>
              <a:ext cx="1236" cy="3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defRPr/>
              </a:pPr>
              <a:r>
                <a:rPr lang="en-US" sz="1800" b="1" dirty="0" smtClean="0">
                  <a:solidFill>
                    <a:srgbClr val="FFFFFF"/>
                  </a:solidFill>
                </a:rPr>
                <a:t>Federal Aviation</a:t>
              </a:r>
            </a:p>
            <a:p>
              <a:pPr eaLnBrk="1" hangingPunct="1">
                <a:lnSpc>
                  <a:spcPct val="85000"/>
                </a:lnSpc>
                <a:defRPr/>
              </a:pPr>
              <a:r>
                <a:rPr lang="en-US" sz="1800" b="1" dirty="0" smtClean="0">
                  <a:solidFill>
                    <a:srgbClr val="FFFFFF"/>
                  </a:solidFill>
                </a:rPr>
                <a:t>Administration</a:t>
              </a:r>
            </a:p>
          </p:txBody>
        </p:sp>
      </p:grpSp>
      <p:sp>
        <p:nvSpPr>
          <p:cNvPr id="6349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46088" y="312738"/>
            <a:ext cx="4983162" cy="1395412"/>
          </a:xfrm>
        </p:spPr>
        <p:txBody>
          <a:bodyPr anchor="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Select to edit master title</a:t>
            </a:r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49263" y="1754188"/>
            <a:ext cx="4951412" cy="1752600"/>
          </a:xfrm>
        </p:spPr>
        <p:txBody>
          <a:bodyPr/>
          <a:lstStyle>
            <a:lvl1pPr marL="0" indent="0">
              <a:buFontTx/>
              <a:buNone/>
              <a:defRPr sz="3200">
                <a:solidFill>
                  <a:schemeClr val="bg2"/>
                </a:solidFill>
              </a:defRPr>
            </a:lvl1pPr>
          </a:lstStyle>
          <a:p>
            <a:r>
              <a:rPr lang="en-US"/>
              <a:t>Select to edit master subtitle</a:t>
            </a:r>
          </a:p>
        </p:txBody>
      </p:sp>
    </p:spTree>
    <p:extLst>
      <p:ext uri="{BB962C8B-B14F-4D97-AF65-F5344CB8AC3E}">
        <p14:creationId xmlns:p14="http://schemas.microsoft.com/office/powerpoint/2010/main" val="3531879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fld id="{30368E95-FE0D-4279-859F-36827E4969B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7763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fld id="{261A368A-4618-4894-AFA5-878D06D5BFD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5784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0" y="1508125"/>
            <a:ext cx="3948113" cy="43910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95813" y="1508125"/>
            <a:ext cx="3949700" cy="43910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fld id="{48DEDB76-5700-4C0F-BEC8-399EBCD9817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2845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Rectangle 1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Rectangle 1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fld id="{CACA4AB9-1C5B-42E2-BE6B-DE00ECE0DC2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0230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fld id="{F5F19C3C-2631-44F0-8883-231C924A734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4909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52046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fld id="{D9D3DC70-9733-438B-8184-0AE23223920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3397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fld id="{D067FFF2-7088-4EB0-9050-CE0C8052019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401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fld id="{5577DF96-2E7A-4654-BFB1-5D73A2FC9F3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6652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3388" y="344488"/>
            <a:ext cx="2117725" cy="55546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28625" y="344488"/>
            <a:ext cx="6202363" cy="55546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fld id="{F953BA7B-8BAB-46F3-94C2-AC0E1570183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392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625" y="344488"/>
            <a:ext cx="8472488" cy="609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95300" y="1508125"/>
            <a:ext cx="8050213" cy="4391025"/>
          </a:xfrm>
        </p:spPr>
        <p:txBody>
          <a:bodyPr/>
          <a:lstStyle/>
          <a:p>
            <a:pPr lvl="0"/>
            <a:endParaRPr lang="en-US" noProof="0" dirty="0" smtClean="0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fld id="{525E4555-042A-406E-902A-54A74F4DA10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8676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rgbClr val="1D2F6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4" descr="title_imagery_nologo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1175" y="0"/>
            <a:ext cx="3552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Group 56"/>
          <p:cNvGrpSpPr>
            <a:grpSpLocks/>
          </p:cNvGrpSpPr>
          <p:nvPr userDrawn="1"/>
        </p:nvGrpSpPr>
        <p:grpSpPr bwMode="auto">
          <a:xfrm>
            <a:off x="5873750" y="269875"/>
            <a:ext cx="2895600" cy="911225"/>
            <a:chOff x="3700" y="170"/>
            <a:chExt cx="1824" cy="574"/>
          </a:xfrm>
        </p:grpSpPr>
        <p:pic>
          <p:nvPicPr>
            <p:cNvPr id="6" name="Picture 55" descr="NEW FAA LOGO"/>
            <p:cNvPicPr>
              <a:picLocks noChangeAspect="1" noChangeArrowheads="1"/>
            </p:cNvPicPr>
            <p:nvPr userDrawn="1"/>
          </p:nvPicPr>
          <p:blipFill>
            <a:blip r:embed="rId3">
              <a:clrChange>
                <a:clrFrom>
                  <a:srgbClr val="DF1F06"/>
                </a:clrFrom>
                <a:clrTo>
                  <a:srgbClr val="DF1F06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333" t="3734" r="14973" b="4564"/>
            <a:stretch>
              <a:fillRect/>
            </a:stretch>
          </p:blipFill>
          <p:spPr bwMode="auto">
            <a:xfrm>
              <a:off x="3700" y="170"/>
              <a:ext cx="573" cy="5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Text Box 47"/>
            <p:cNvSpPr txBox="1">
              <a:spLocks noChangeArrowheads="1"/>
            </p:cNvSpPr>
            <p:nvPr userDrawn="1"/>
          </p:nvSpPr>
          <p:spPr bwMode="ltGray">
            <a:xfrm>
              <a:off x="4288" y="288"/>
              <a:ext cx="1236" cy="3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defRPr/>
              </a:pPr>
              <a:r>
                <a:rPr lang="en-US" sz="1800" b="1" dirty="0" smtClean="0">
                  <a:solidFill>
                    <a:srgbClr val="FFFFFF"/>
                  </a:solidFill>
                </a:rPr>
                <a:t>Federal Aviation</a:t>
              </a:r>
            </a:p>
            <a:p>
              <a:pPr eaLnBrk="1" hangingPunct="1">
                <a:lnSpc>
                  <a:spcPct val="85000"/>
                </a:lnSpc>
                <a:defRPr/>
              </a:pPr>
              <a:r>
                <a:rPr lang="en-US" sz="1800" b="1" dirty="0" smtClean="0">
                  <a:solidFill>
                    <a:srgbClr val="FFFFFF"/>
                  </a:solidFill>
                </a:rPr>
                <a:t>Administration</a:t>
              </a:r>
            </a:p>
          </p:txBody>
        </p:sp>
      </p:grpSp>
      <p:sp>
        <p:nvSpPr>
          <p:cNvPr id="6349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46088" y="312738"/>
            <a:ext cx="4983162" cy="1395412"/>
          </a:xfrm>
        </p:spPr>
        <p:txBody>
          <a:bodyPr anchor="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Select to edit master title</a:t>
            </a:r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49263" y="1754188"/>
            <a:ext cx="4951412" cy="1752600"/>
          </a:xfrm>
        </p:spPr>
        <p:txBody>
          <a:bodyPr/>
          <a:lstStyle>
            <a:lvl1pPr marL="0" indent="0">
              <a:buFontTx/>
              <a:buNone/>
              <a:defRPr sz="3200">
                <a:solidFill>
                  <a:schemeClr val="bg2"/>
                </a:solidFill>
              </a:defRPr>
            </a:lvl1pPr>
          </a:lstStyle>
          <a:p>
            <a:r>
              <a:rPr lang="en-US"/>
              <a:t>Select to edit master subtitle</a:t>
            </a:r>
          </a:p>
        </p:txBody>
      </p:sp>
    </p:spTree>
    <p:extLst>
      <p:ext uri="{BB962C8B-B14F-4D97-AF65-F5344CB8AC3E}">
        <p14:creationId xmlns:p14="http://schemas.microsoft.com/office/powerpoint/2010/main" val="2911905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fld id="{30368E95-FE0D-4279-859F-36827E4969B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5459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fld id="{261A368A-4618-4894-AFA5-878D06D5BFD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672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0" y="1508125"/>
            <a:ext cx="3948113" cy="43910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95813" y="1508125"/>
            <a:ext cx="3949700" cy="43910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fld id="{48DEDB76-5700-4C0F-BEC8-399EBCD9817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3613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Rectangle 1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Rectangle 1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fld id="{CACA4AB9-1C5B-42E2-BE6B-DE00ECE0DC2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6264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fld id="{F5F19C3C-2631-44F0-8883-231C924A734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6619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75100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fld id="{D9D3DC70-9733-438B-8184-0AE23223920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3475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fld id="{D067FFF2-7088-4EB0-9050-CE0C8052019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2741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fld id="{5577DF96-2E7A-4654-BFB1-5D73A2FC9F3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9680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3388" y="344488"/>
            <a:ext cx="2117725" cy="55546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28625" y="344488"/>
            <a:ext cx="6202363" cy="55546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fld id="{F953BA7B-8BAB-46F3-94C2-AC0E1570183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6134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625" y="344488"/>
            <a:ext cx="8472488" cy="609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95300" y="1508125"/>
            <a:ext cx="8050213" cy="4391025"/>
          </a:xfrm>
        </p:spPr>
        <p:txBody>
          <a:bodyPr/>
          <a:lstStyle/>
          <a:p>
            <a:pPr lvl="0"/>
            <a:endParaRPr lang="en-US" noProof="0" dirty="0" smtClean="0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fld id="{525E4555-042A-406E-902A-54A74F4DA10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1723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1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slideLayout" Target="../slideLayouts/slideLayout46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Relationship Id="rId14" Type="http://schemas.openxmlformats.org/officeDocument/2006/relationships/image" Target="../media/image1.jpe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4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49.xml"/><Relationship Id="rId7" Type="http://schemas.openxmlformats.org/officeDocument/2006/relationships/slideLayout" Target="../slideLayouts/slideLayout53.xml"/><Relationship Id="rId12" Type="http://schemas.openxmlformats.org/officeDocument/2006/relationships/slideLayout" Target="../slideLayouts/slideLayout58.xml"/><Relationship Id="rId2" Type="http://schemas.openxmlformats.org/officeDocument/2006/relationships/slideLayout" Target="../slideLayouts/slideLayout48.xml"/><Relationship Id="rId1" Type="http://schemas.openxmlformats.org/officeDocument/2006/relationships/slideLayout" Target="../slideLayouts/slideLayout47.xml"/><Relationship Id="rId6" Type="http://schemas.openxmlformats.org/officeDocument/2006/relationships/slideLayout" Target="../slideLayouts/slideLayout52.xml"/><Relationship Id="rId11" Type="http://schemas.openxmlformats.org/officeDocument/2006/relationships/slideLayout" Target="../slideLayouts/slideLayout57.xml"/><Relationship Id="rId5" Type="http://schemas.openxmlformats.org/officeDocument/2006/relationships/slideLayout" Target="../slideLayouts/slideLayout51.xml"/><Relationship Id="rId10" Type="http://schemas.openxmlformats.org/officeDocument/2006/relationships/slideLayout" Target="../slideLayouts/slideLayout56.xml"/><Relationship Id="rId4" Type="http://schemas.openxmlformats.org/officeDocument/2006/relationships/slideLayout" Target="../slideLayouts/slideLayout50.xml"/><Relationship Id="rId9" Type="http://schemas.openxmlformats.org/officeDocument/2006/relationships/slideLayout" Target="../slideLayouts/slideLayout55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1500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C05BEB4-9798-4386-AE09-AC1FBF006CF4}" type="datetimeFigureOut">
              <a:rPr lang="en-US"/>
              <a:pPr>
                <a:defRPr/>
              </a:pPr>
              <a:t>11/15/2013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6512BEA-7155-49D9-8B9A-201565CC436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0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  <p:sldLayoutId id="2147483729" r:id="rId10"/>
    <p:sldLayoutId id="2147483730" r:id="rId11"/>
  </p:sldLayoutIdLst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4">
            <a:alphaModFix amt="1500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428625" y="344488"/>
            <a:ext cx="8472488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Select to edit master title</a:t>
            </a:r>
          </a:p>
        </p:txBody>
      </p:sp>
      <p:sp>
        <p:nvSpPr>
          <p:cNvPr id="2051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508125"/>
            <a:ext cx="8050213" cy="439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Select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56329" name="Rectangle 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FontTx/>
              <a:buNone/>
              <a:defRPr sz="1400">
                <a:solidFill>
                  <a:srgbClr val="000000"/>
                </a:solidFill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6330" name="Rectangle 1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buFontTx/>
              <a:buNone/>
              <a:defRPr sz="1400">
                <a:solidFill>
                  <a:srgbClr val="000000"/>
                </a:solidFill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6331" name="Rectangle 1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FontTx/>
              <a:buNone/>
              <a:defRPr sz="1400">
                <a:solidFill>
                  <a:srgbClr val="FFFFFF"/>
                </a:solidFill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fld id="{7B7820CA-5E37-44FD-9933-8C0E38B3C51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2055" name="Rectangle 12"/>
          <p:cNvSpPr>
            <a:spLocks noChangeArrowheads="1"/>
          </p:cNvSpPr>
          <p:nvPr/>
        </p:nvSpPr>
        <p:spPr bwMode="auto">
          <a:xfrm>
            <a:off x="0" y="6035675"/>
            <a:ext cx="9144000" cy="815975"/>
          </a:xfrm>
          <a:prstGeom prst="rect">
            <a:avLst/>
          </a:prstGeom>
          <a:solidFill>
            <a:srgbClr val="1D2F68"/>
          </a:solidFill>
          <a:ln w="9525">
            <a:solidFill>
              <a:srgbClr val="1D2F68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spcBef>
                <a:spcPct val="50000"/>
              </a:spcBef>
              <a:buFontTx/>
              <a:buChar char="•"/>
            </a:pPr>
            <a:endParaRPr lang="en-US" sz="2400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2056" name="Rectangle 17"/>
          <p:cNvSpPr>
            <a:spLocks noChangeArrowheads="1"/>
          </p:cNvSpPr>
          <p:nvPr/>
        </p:nvSpPr>
        <p:spPr bwMode="auto">
          <a:xfrm>
            <a:off x="6940550" y="630555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r"/>
            <a:endParaRPr lang="en-US" sz="1200" b="1" dirty="0">
              <a:solidFill>
                <a:srgbClr val="FFFFFF"/>
              </a:solidFill>
              <a:latin typeface="Arial" charset="0"/>
            </a:endParaRPr>
          </a:p>
        </p:txBody>
      </p:sp>
      <p:grpSp>
        <p:nvGrpSpPr>
          <p:cNvPr id="2057" name="Group 25"/>
          <p:cNvGrpSpPr>
            <a:grpSpLocks/>
          </p:cNvGrpSpPr>
          <p:nvPr/>
        </p:nvGrpSpPr>
        <p:grpSpPr bwMode="auto">
          <a:xfrm>
            <a:off x="5708650" y="6124575"/>
            <a:ext cx="2047875" cy="661988"/>
            <a:chOff x="3596" y="3858"/>
            <a:chExt cx="1290" cy="417"/>
          </a:xfrm>
        </p:grpSpPr>
        <p:pic>
          <p:nvPicPr>
            <p:cNvPr id="2060" name="Picture 26" descr="NEW FAA LOGO"/>
            <p:cNvPicPr>
              <a:picLocks noChangeAspect="1" noChangeArrowheads="1"/>
            </p:cNvPicPr>
            <p:nvPr userDrawn="1"/>
          </p:nvPicPr>
          <p:blipFill>
            <a:blip r:embed="rId15">
              <a:clrChange>
                <a:clrFrom>
                  <a:srgbClr val="DF1F06"/>
                </a:clrFrom>
                <a:clrTo>
                  <a:srgbClr val="DF1F06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333" t="3734" r="14973" b="4564"/>
            <a:stretch>
              <a:fillRect/>
            </a:stretch>
          </p:blipFill>
          <p:spPr bwMode="auto">
            <a:xfrm>
              <a:off x="3596" y="3858"/>
              <a:ext cx="416" cy="4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37" name="Text Box 27"/>
            <p:cNvSpPr txBox="1">
              <a:spLocks noChangeArrowheads="1"/>
            </p:cNvSpPr>
            <p:nvPr userDrawn="1"/>
          </p:nvSpPr>
          <p:spPr bwMode="auto">
            <a:xfrm>
              <a:off x="4023" y="3947"/>
              <a:ext cx="863" cy="2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defRPr/>
              </a:pPr>
              <a:r>
                <a:rPr lang="en-US" sz="1200" b="1" dirty="0" smtClean="0">
                  <a:solidFill>
                    <a:srgbClr val="FFFFFF"/>
                  </a:solidFill>
                  <a:cs typeface="+mn-cs"/>
                </a:rPr>
                <a:t>Federal Aviation</a:t>
              </a:r>
            </a:p>
            <a:p>
              <a:pPr eaLnBrk="1" hangingPunct="1">
                <a:lnSpc>
                  <a:spcPct val="85000"/>
                </a:lnSpc>
                <a:defRPr/>
              </a:pPr>
              <a:r>
                <a:rPr lang="en-US" sz="1200" b="1" dirty="0" smtClean="0">
                  <a:solidFill>
                    <a:srgbClr val="FFFFFF"/>
                  </a:solidFill>
                  <a:cs typeface="+mn-cs"/>
                </a:rPr>
                <a:t>Administration</a:t>
              </a:r>
            </a:p>
          </p:txBody>
        </p:sp>
      </p:grpSp>
      <p:sp>
        <p:nvSpPr>
          <p:cNvPr id="56349" name="Text Box 29"/>
          <p:cNvSpPr txBox="1">
            <a:spLocks noChangeArrowheads="1"/>
          </p:cNvSpPr>
          <p:nvPr/>
        </p:nvSpPr>
        <p:spPr bwMode="auto">
          <a:xfrm>
            <a:off x="449263" y="6205538"/>
            <a:ext cx="4784725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sz="1200" b="1" dirty="0" smtClean="0">
                <a:solidFill>
                  <a:srgbClr val="C0C0C0"/>
                </a:solidFill>
                <a:cs typeface="+mn-cs"/>
              </a:rPr>
              <a:t>Heat Release Rate Test Apparatus </a:t>
            </a:r>
            <a:endParaRPr lang="en-US" sz="1200" dirty="0" smtClean="0">
              <a:solidFill>
                <a:srgbClr val="C0C0C0"/>
              </a:solidFill>
              <a:cs typeface="+mn-cs"/>
            </a:endParaRPr>
          </a:p>
        </p:txBody>
      </p:sp>
      <p:sp>
        <p:nvSpPr>
          <p:cNvPr id="56350" name="Text Box 30"/>
          <p:cNvSpPr txBox="1">
            <a:spLocks noChangeArrowheads="1"/>
          </p:cNvSpPr>
          <p:nvPr/>
        </p:nvSpPr>
        <p:spPr bwMode="auto">
          <a:xfrm>
            <a:off x="441325" y="6384925"/>
            <a:ext cx="374015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sz="1200" dirty="0" smtClean="0">
                <a:solidFill>
                  <a:srgbClr val="C0C0C0"/>
                </a:solidFill>
                <a:cs typeface="+mn-cs"/>
              </a:rPr>
              <a:t>March 2013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1" r:id="rId1"/>
    <p:sldLayoutId id="2147483732" r:id="rId2"/>
    <p:sldLayoutId id="2147483733" r:id="rId3"/>
    <p:sldLayoutId id="2147483734" r:id="rId4"/>
    <p:sldLayoutId id="2147483735" r:id="rId5"/>
    <p:sldLayoutId id="2147483736" r:id="rId6"/>
    <p:sldLayoutId id="2147483737" r:id="rId7"/>
    <p:sldLayoutId id="2147483738" r:id="rId8"/>
    <p:sldLayoutId id="2147483739" r:id="rId9"/>
    <p:sldLayoutId id="2147483740" r:id="rId10"/>
    <p:sldLayoutId id="2147483741" r:id="rId11"/>
    <p:sldLayoutId id="2147483742" r:id="rId12"/>
  </p:sldLayoutIdLst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1D2F68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1D2F68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1D2F68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1D2F68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1D2F68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 b="1">
          <a:solidFill>
            <a:srgbClr val="1D2F68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 b="1">
          <a:solidFill>
            <a:srgbClr val="1D2F68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 b="1">
          <a:solidFill>
            <a:srgbClr val="1D2F68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 b="1">
          <a:solidFill>
            <a:srgbClr val="1D2F68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1500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C05BEB4-9798-4386-AE09-AC1FBF006CF4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11/15/2013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6512BEA-7155-49D9-8B9A-201565CC4363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07306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749" r:id="rId6"/>
    <p:sldLayoutId id="2147483750" r:id="rId7"/>
    <p:sldLayoutId id="2147483751" r:id="rId8"/>
    <p:sldLayoutId id="2147483752" r:id="rId9"/>
    <p:sldLayoutId id="2147483753" r:id="rId10"/>
    <p:sldLayoutId id="2147483754" r:id="rId11"/>
  </p:sldLayoutIdLst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4">
            <a:alphaModFix amt="1500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428625" y="344488"/>
            <a:ext cx="8472488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Select to edit master title</a:t>
            </a:r>
          </a:p>
        </p:txBody>
      </p:sp>
      <p:sp>
        <p:nvSpPr>
          <p:cNvPr id="2051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508125"/>
            <a:ext cx="8050213" cy="439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Select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56329" name="Rectangle 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FontTx/>
              <a:buNone/>
              <a:defRPr sz="1400">
                <a:solidFill>
                  <a:srgbClr val="000000"/>
                </a:solidFill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6330" name="Rectangle 1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buFontTx/>
              <a:buNone/>
              <a:defRPr sz="1400">
                <a:solidFill>
                  <a:srgbClr val="000000"/>
                </a:solidFill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6331" name="Rectangle 1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FontTx/>
              <a:buNone/>
              <a:defRPr sz="1400">
                <a:solidFill>
                  <a:srgbClr val="FFFFFF"/>
                </a:solidFill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fld id="{7B7820CA-5E37-44FD-9933-8C0E38B3C51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2055" name="Rectangle 12"/>
          <p:cNvSpPr>
            <a:spLocks noChangeArrowheads="1"/>
          </p:cNvSpPr>
          <p:nvPr/>
        </p:nvSpPr>
        <p:spPr bwMode="auto">
          <a:xfrm>
            <a:off x="0" y="6035675"/>
            <a:ext cx="9144000" cy="815975"/>
          </a:xfrm>
          <a:prstGeom prst="rect">
            <a:avLst/>
          </a:prstGeom>
          <a:solidFill>
            <a:srgbClr val="1D2F68"/>
          </a:solidFill>
          <a:ln w="9525">
            <a:solidFill>
              <a:srgbClr val="1D2F68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spcBef>
                <a:spcPct val="50000"/>
              </a:spcBef>
              <a:buFontTx/>
              <a:buChar char="•"/>
            </a:pPr>
            <a:endParaRPr lang="en-US" sz="2400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2056" name="Rectangle 17"/>
          <p:cNvSpPr>
            <a:spLocks noChangeArrowheads="1"/>
          </p:cNvSpPr>
          <p:nvPr/>
        </p:nvSpPr>
        <p:spPr bwMode="auto">
          <a:xfrm>
            <a:off x="6940550" y="630555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r"/>
            <a:endParaRPr lang="en-US" sz="1200" b="1" dirty="0">
              <a:solidFill>
                <a:srgbClr val="FFFFFF"/>
              </a:solidFill>
              <a:latin typeface="Arial" charset="0"/>
            </a:endParaRPr>
          </a:p>
        </p:txBody>
      </p:sp>
      <p:grpSp>
        <p:nvGrpSpPr>
          <p:cNvPr id="2057" name="Group 25"/>
          <p:cNvGrpSpPr>
            <a:grpSpLocks/>
          </p:cNvGrpSpPr>
          <p:nvPr/>
        </p:nvGrpSpPr>
        <p:grpSpPr bwMode="auto">
          <a:xfrm>
            <a:off x="5708650" y="6124575"/>
            <a:ext cx="2047875" cy="661988"/>
            <a:chOff x="3596" y="3858"/>
            <a:chExt cx="1290" cy="417"/>
          </a:xfrm>
        </p:grpSpPr>
        <p:pic>
          <p:nvPicPr>
            <p:cNvPr id="2060" name="Picture 26" descr="NEW FAA LOGO"/>
            <p:cNvPicPr>
              <a:picLocks noChangeAspect="1" noChangeArrowheads="1"/>
            </p:cNvPicPr>
            <p:nvPr userDrawn="1"/>
          </p:nvPicPr>
          <p:blipFill>
            <a:blip r:embed="rId15">
              <a:clrChange>
                <a:clrFrom>
                  <a:srgbClr val="DF1F06"/>
                </a:clrFrom>
                <a:clrTo>
                  <a:srgbClr val="DF1F06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333" t="3734" r="14973" b="4564"/>
            <a:stretch>
              <a:fillRect/>
            </a:stretch>
          </p:blipFill>
          <p:spPr bwMode="auto">
            <a:xfrm>
              <a:off x="3596" y="3858"/>
              <a:ext cx="416" cy="4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37" name="Text Box 27"/>
            <p:cNvSpPr txBox="1">
              <a:spLocks noChangeArrowheads="1"/>
            </p:cNvSpPr>
            <p:nvPr userDrawn="1"/>
          </p:nvSpPr>
          <p:spPr bwMode="auto">
            <a:xfrm>
              <a:off x="4023" y="3947"/>
              <a:ext cx="863" cy="2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defRPr/>
              </a:pPr>
              <a:r>
                <a:rPr lang="en-US" sz="1200" b="1" dirty="0" smtClean="0">
                  <a:solidFill>
                    <a:srgbClr val="FFFFFF"/>
                  </a:solidFill>
                </a:rPr>
                <a:t>Federal Aviation</a:t>
              </a:r>
            </a:p>
            <a:p>
              <a:pPr eaLnBrk="1" hangingPunct="1">
                <a:lnSpc>
                  <a:spcPct val="85000"/>
                </a:lnSpc>
                <a:defRPr/>
              </a:pPr>
              <a:r>
                <a:rPr lang="en-US" sz="1200" b="1" dirty="0" smtClean="0">
                  <a:solidFill>
                    <a:srgbClr val="FFFFFF"/>
                  </a:solidFill>
                </a:rPr>
                <a:t>Administration</a:t>
              </a:r>
            </a:p>
          </p:txBody>
        </p:sp>
      </p:grpSp>
      <p:sp>
        <p:nvSpPr>
          <p:cNvPr id="56349" name="Text Box 29"/>
          <p:cNvSpPr txBox="1">
            <a:spLocks noChangeArrowheads="1"/>
          </p:cNvSpPr>
          <p:nvPr/>
        </p:nvSpPr>
        <p:spPr bwMode="auto">
          <a:xfrm>
            <a:off x="449263" y="6205538"/>
            <a:ext cx="4784725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sz="1200" b="1" dirty="0" smtClean="0">
                <a:solidFill>
                  <a:srgbClr val="C0C0C0"/>
                </a:solidFill>
              </a:rPr>
              <a:t>Heat Release Rate Test Apparatus </a:t>
            </a:r>
            <a:endParaRPr lang="en-US" sz="1200" dirty="0" smtClean="0">
              <a:solidFill>
                <a:srgbClr val="C0C0C0"/>
              </a:solidFill>
            </a:endParaRPr>
          </a:p>
        </p:txBody>
      </p:sp>
      <p:sp>
        <p:nvSpPr>
          <p:cNvPr id="56350" name="Text Box 30"/>
          <p:cNvSpPr txBox="1">
            <a:spLocks noChangeArrowheads="1"/>
          </p:cNvSpPr>
          <p:nvPr/>
        </p:nvSpPr>
        <p:spPr bwMode="auto">
          <a:xfrm>
            <a:off x="441325" y="6384925"/>
            <a:ext cx="374015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sz="1200" dirty="0" smtClean="0">
                <a:solidFill>
                  <a:srgbClr val="C0C0C0"/>
                </a:solidFill>
              </a:rPr>
              <a:t>March 2013</a:t>
            </a:r>
          </a:p>
        </p:txBody>
      </p:sp>
    </p:spTree>
    <p:extLst>
      <p:ext uri="{BB962C8B-B14F-4D97-AF65-F5344CB8AC3E}">
        <p14:creationId xmlns:p14="http://schemas.microsoft.com/office/powerpoint/2010/main" val="2064083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6" r:id="rId1"/>
    <p:sldLayoutId id="2147483757" r:id="rId2"/>
    <p:sldLayoutId id="2147483758" r:id="rId3"/>
    <p:sldLayoutId id="2147483759" r:id="rId4"/>
    <p:sldLayoutId id="2147483760" r:id="rId5"/>
    <p:sldLayoutId id="2147483761" r:id="rId6"/>
    <p:sldLayoutId id="2147483762" r:id="rId7"/>
    <p:sldLayoutId id="2147483763" r:id="rId8"/>
    <p:sldLayoutId id="2147483764" r:id="rId9"/>
    <p:sldLayoutId id="2147483765" r:id="rId10"/>
    <p:sldLayoutId id="2147483766" r:id="rId11"/>
    <p:sldLayoutId id="2147483767" r:id="rId12"/>
  </p:sldLayoutIdLst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1D2F68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1D2F68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1D2F68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1D2F68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1D2F68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 b="1">
          <a:solidFill>
            <a:srgbClr val="1D2F68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 b="1">
          <a:solidFill>
            <a:srgbClr val="1D2F68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 b="1">
          <a:solidFill>
            <a:srgbClr val="1D2F68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 b="1">
          <a:solidFill>
            <a:srgbClr val="1D2F68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428625" y="344488"/>
            <a:ext cx="8472488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Select to edit master title</a:t>
            </a:r>
          </a:p>
        </p:txBody>
      </p:sp>
      <p:sp>
        <p:nvSpPr>
          <p:cNvPr id="2051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508125"/>
            <a:ext cx="8050213" cy="439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Select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56329" name="Rectangle 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FontTx/>
              <a:buNone/>
              <a:defRPr sz="1400">
                <a:solidFill>
                  <a:srgbClr val="000000"/>
                </a:solidFill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6330" name="Rectangle 1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buFontTx/>
              <a:buNone/>
              <a:defRPr sz="1400">
                <a:solidFill>
                  <a:srgbClr val="000000"/>
                </a:solidFill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6331" name="Rectangle 1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FontTx/>
              <a:buNone/>
              <a:defRPr sz="1400">
                <a:solidFill>
                  <a:srgbClr val="FFFFFF"/>
                </a:solidFill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fld id="{7B7820CA-5E37-44FD-9933-8C0E38B3C51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2055" name="Rectangle 12"/>
          <p:cNvSpPr>
            <a:spLocks noChangeArrowheads="1"/>
          </p:cNvSpPr>
          <p:nvPr/>
        </p:nvSpPr>
        <p:spPr bwMode="auto">
          <a:xfrm>
            <a:off x="0" y="6035675"/>
            <a:ext cx="9144000" cy="815975"/>
          </a:xfrm>
          <a:prstGeom prst="rect">
            <a:avLst/>
          </a:prstGeom>
          <a:solidFill>
            <a:srgbClr val="1D2F68"/>
          </a:solidFill>
          <a:ln w="9525">
            <a:solidFill>
              <a:srgbClr val="1D2F68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spcBef>
                <a:spcPct val="50000"/>
              </a:spcBef>
              <a:buFontTx/>
              <a:buChar char="•"/>
            </a:pPr>
            <a:endParaRPr lang="en-US" sz="2400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2056" name="Rectangle 17"/>
          <p:cNvSpPr>
            <a:spLocks noChangeArrowheads="1"/>
          </p:cNvSpPr>
          <p:nvPr/>
        </p:nvSpPr>
        <p:spPr bwMode="auto">
          <a:xfrm>
            <a:off x="6940550" y="630555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r"/>
            <a:endParaRPr lang="en-US" sz="1200" b="1" dirty="0">
              <a:solidFill>
                <a:srgbClr val="FFFFFF"/>
              </a:solidFill>
              <a:latin typeface="Arial" charset="0"/>
            </a:endParaRPr>
          </a:p>
        </p:txBody>
      </p:sp>
      <p:grpSp>
        <p:nvGrpSpPr>
          <p:cNvPr id="2057" name="Group 25"/>
          <p:cNvGrpSpPr>
            <a:grpSpLocks/>
          </p:cNvGrpSpPr>
          <p:nvPr/>
        </p:nvGrpSpPr>
        <p:grpSpPr bwMode="auto">
          <a:xfrm>
            <a:off x="5708650" y="6124575"/>
            <a:ext cx="2047875" cy="661988"/>
            <a:chOff x="3596" y="3858"/>
            <a:chExt cx="1290" cy="417"/>
          </a:xfrm>
        </p:grpSpPr>
        <p:pic>
          <p:nvPicPr>
            <p:cNvPr id="2060" name="Picture 26" descr="NEW FAA LOGO"/>
            <p:cNvPicPr>
              <a:picLocks noChangeAspect="1" noChangeArrowheads="1"/>
            </p:cNvPicPr>
            <p:nvPr userDrawn="1"/>
          </p:nvPicPr>
          <p:blipFill>
            <a:blip r:embed="rId14">
              <a:clrChange>
                <a:clrFrom>
                  <a:srgbClr val="DF1F06"/>
                </a:clrFrom>
                <a:clrTo>
                  <a:srgbClr val="DF1F06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333" t="3734" r="14973" b="4564"/>
            <a:stretch>
              <a:fillRect/>
            </a:stretch>
          </p:blipFill>
          <p:spPr bwMode="auto">
            <a:xfrm>
              <a:off x="3596" y="3858"/>
              <a:ext cx="416" cy="4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37" name="Text Box 27"/>
            <p:cNvSpPr txBox="1">
              <a:spLocks noChangeArrowheads="1"/>
            </p:cNvSpPr>
            <p:nvPr userDrawn="1"/>
          </p:nvSpPr>
          <p:spPr bwMode="auto">
            <a:xfrm>
              <a:off x="4023" y="3947"/>
              <a:ext cx="863" cy="2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defRPr/>
              </a:pPr>
              <a:r>
                <a:rPr lang="en-US" sz="1200" b="1" dirty="0" smtClean="0">
                  <a:solidFill>
                    <a:srgbClr val="FFFFFF"/>
                  </a:solidFill>
                </a:rPr>
                <a:t>Federal Aviation</a:t>
              </a:r>
            </a:p>
            <a:p>
              <a:pPr eaLnBrk="1" hangingPunct="1">
                <a:lnSpc>
                  <a:spcPct val="85000"/>
                </a:lnSpc>
                <a:defRPr/>
              </a:pPr>
              <a:r>
                <a:rPr lang="en-US" sz="1200" b="1" dirty="0" smtClean="0">
                  <a:solidFill>
                    <a:srgbClr val="FFFFFF"/>
                  </a:solidFill>
                </a:rPr>
                <a:t>Administration</a:t>
              </a:r>
            </a:p>
          </p:txBody>
        </p:sp>
      </p:grpSp>
      <p:sp>
        <p:nvSpPr>
          <p:cNvPr id="56349" name="Text Box 29"/>
          <p:cNvSpPr txBox="1">
            <a:spLocks noChangeArrowheads="1"/>
          </p:cNvSpPr>
          <p:nvPr/>
        </p:nvSpPr>
        <p:spPr bwMode="auto">
          <a:xfrm>
            <a:off x="449263" y="6205538"/>
            <a:ext cx="4784725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sz="1200" b="1" dirty="0" smtClean="0">
                <a:solidFill>
                  <a:srgbClr val="C0C0C0"/>
                </a:solidFill>
              </a:rPr>
              <a:t>Heat Release Rate Test Apparatus </a:t>
            </a:r>
            <a:endParaRPr lang="en-US" sz="1200" dirty="0" smtClean="0">
              <a:solidFill>
                <a:srgbClr val="C0C0C0"/>
              </a:solidFill>
            </a:endParaRPr>
          </a:p>
        </p:txBody>
      </p:sp>
      <p:sp>
        <p:nvSpPr>
          <p:cNvPr id="56350" name="Text Box 30"/>
          <p:cNvSpPr txBox="1">
            <a:spLocks noChangeArrowheads="1"/>
          </p:cNvSpPr>
          <p:nvPr/>
        </p:nvSpPr>
        <p:spPr bwMode="auto">
          <a:xfrm>
            <a:off x="441325" y="6384925"/>
            <a:ext cx="374015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sz="1200" dirty="0" smtClean="0">
                <a:solidFill>
                  <a:srgbClr val="C0C0C0"/>
                </a:solidFill>
              </a:rPr>
              <a:t>March 2013</a:t>
            </a:r>
          </a:p>
        </p:txBody>
      </p:sp>
    </p:spTree>
    <p:extLst>
      <p:ext uri="{BB962C8B-B14F-4D97-AF65-F5344CB8AC3E}">
        <p14:creationId xmlns:p14="http://schemas.microsoft.com/office/powerpoint/2010/main" val="18525517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  <p:sldLayoutId id="2147483780" r:id="rId12"/>
  </p:sldLayoutIdLst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1D2F68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1D2F68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1D2F68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1D2F68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1D2F68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 b="1">
          <a:solidFill>
            <a:srgbClr val="1D2F68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 b="1">
          <a:solidFill>
            <a:srgbClr val="1D2F68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 b="1">
          <a:solidFill>
            <a:srgbClr val="1D2F68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 b="1">
          <a:solidFill>
            <a:srgbClr val="1D2F68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D2F6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algn="ctr" eaLnBrk="1" hangingPunct="1"/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Revised Rate of Heat Release Test 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Method</a:t>
            </a:r>
            <a:br>
              <a:rPr lang="en-US" sz="3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3600" dirty="0">
                <a:latin typeface="Times New Roman" pitchFamily="18" charset="0"/>
                <a:cs typeface="Times New Roman" pitchFamily="18" charset="0"/>
              </a:rPr>
            </a:br>
            <a:r>
              <a:rPr lang="en-US" sz="2400" dirty="0" smtClean="0"/>
              <a:t>2013 December </a:t>
            </a:r>
            <a:br>
              <a:rPr lang="en-US" sz="2400" dirty="0" smtClean="0"/>
            </a:br>
            <a:r>
              <a:rPr lang="en-US" sz="2400" dirty="0" smtClean="0"/>
              <a:t>Triennial Conference</a:t>
            </a:r>
            <a:br>
              <a:rPr lang="en-US" sz="2400" dirty="0" smtClean="0"/>
            </a:br>
            <a:r>
              <a:rPr lang="en-US" sz="2400" dirty="0" smtClean="0"/>
              <a:t>Philadelphia, PA USA</a:t>
            </a:r>
          </a:p>
        </p:txBody>
      </p:sp>
      <p:sp>
        <p:nvSpPr>
          <p:cNvPr id="15364" name="Text Box 4"/>
          <p:cNvSpPr txBox="1">
            <a:spLocks noChangeArrowheads="1"/>
          </p:cNvSpPr>
          <p:nvPr/>
        </p:nvSpPr>
        <p:spPr bwMode="auto">
          <a:xfrm>
            <a:off x="788988" y="4875213"/>
            <a:ext cx="380047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600" dirty="0">
                <a:solidFill>
                  <a:srgbClr val="FFFFFF"/>
                </a:solidFill>
                <a:latin typeface="Arial" charset="0"/>
              </a:rPr>
              <a:t>Michael Burns, FAA Tech Center</a:t>
            </a:r>
          </a:p>
        </p:txBody>
      </p:sp>
    </p:spTree>
    <p:extLst>
      <p:ext uri="{BB962C8B-B14F-4D97-AF65-F5344CB8AC3E}">
        <p14:creationId xmlns:p14="http://schemas.microsoft.com/office/powerpoint/2010/main" val="2393959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alphaModFix amt="15000"/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ctrTitle"/>
          </p:nvPr>
        </p:nvSpPr>
        <p:spPr>
          <a:xfrm>
            <a:off x="685800" y="228600"/>
            <a:ext cx="7772400" cy="784225"/>
          </a:xfrm>
        </p:spPr>
        <p:txBody>
          <a:bodyPr/>
          <a:lstStyle/>
          <a:p>
            <a:pPr algn="l" eaLnBrk="1" hangingPunct="1"/>
            <a:r>
              <a:rPr lang="en-US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Agenda</a:t>
            </a:r>
          </a:p>
        </p:txBody>
      </p:sp>
      <p:sp>
        <p:nvSpPr>
          <p:cNvPr id="16387" name="Subtitle 2"/>
          <p:cNvSpPr>
            <a:spLocks noGrp="1"/>
          </p:cNvSpPr>
          <p:nvPr>
            <p:ph type="subTitle" idx="1"/>
          </p:nvPr>
        </p:nvSpPr>
        <p:spPr>
          <a:xfrm>
            <a:off x="762000" y="1371600"/>
            <a:ext cx="7239000" cy="4343400"/>
          </a:xfrm>
        </p:spPr>
        <p:txBody>
          <a:bodyPr/>
          <a:lstStyle/>
          <a:p>
            <a:pPr marL="342900" indent="-342900" algn="l" eaLnBrk="1" hangingPunct="1">
              <a:buFont typeface="Arial" pitchFamily="34" charset="0"/>
              <a:buChar char="•"/>
            </a:pPr>
            <a:r>
              <a:rPr lang="en-US" sz="4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Test Method</a:t>
            </a:r>
          </a:p>
          <a:p>
            <a:pPr marL="342900" indent="-342900" algn="l" eaLnBrk="1" hangingPunct="1">
              <a:buFont typeface="Arial" pitchFamily="34" charset="0"/>
              <a:buChar char="•"/>
            </a:pPr>
            <a:r>
              <a:rPr lang="en-US" sz="4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Background for Revision</a:t>
            </a:r>
            <a:endParaRPr lang="en-US" sz="4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l" eaLnBrk="1" hangingPunct="1">
              <a:buFont typeface="Arial" pitchFamily="34" charset="0"/>
              <a:buChar char="•"/>
            </a:pPr>
            <a:r>
              <a:rPr lang="en-US" sz="4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Improvements</a:t>
            </a:r>
            <a:endParaRPr lang="en-US" sz="4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l" eaLnBrk="1" hangingPunct="1">
              <a:buFont typeface="Arial" pitchFamily="34" charset="0"/>
              <a:buChar char="•"/>
            </a:pPr>
            <a:r>
              <a:rPr lang="en-US" sz="4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Prototype Data</a:t>
            </a:r>
            <a:endParaRPr lang="en-US" sz="4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l" eaLnBrk="1" hangingPunct="1">
              <a:buFont typeface="Arial" pitchFamily="34" charset="0"/>
              <a:buChar char="•"/>
            </a:pPr>
            <a:r>
              <a:rPr lang="en-US" sz="4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Next</a:t>
            </a:r>
            <a:endParaRPr lang="en-US" sz="4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7000"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ctrTitle"/>
          </p:nvPr>
        </p:nvSpPr>
        <p:spPr>
          <a:xfrm>
            <a:off x="685800" y="228600"/>
            <a:ext cx="7772400" cy="784225"/>
          </a:xfrm>
        </p:spPr>
        <p:txBody>
          <a:bodyPr/>
          <a:lstStyle/>
          <a:p>
            <a:pPr algn="l" eaLnBrk="1" hangingPunct="1"/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Heat 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Release 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Rate Test Method</a:t>
            </a:r>
          </a:p>
        </p:txBody>
      </p:sp>
      <p:sp>
        <p:nvSpPr>
          <p:cNvPr id="16387" name="Subtitle 2"/>
          <p:cNvSpPr>
            <a:spLocks noGrp="1"/>
          </p:cNvSpPr>
          <p:nvPr>
            <p:ph type="subTitle" idx="1"/>
          </p:nvPr>
        </p:nvSpPr>
        <p:spPr>
          <a:xfrm>
            <a:off x="304800" y="1066800"/>
            <a:ext cx="8610600" cy="5105400"/>
          </a:xfrm>
        </p:spPr>
        <p:txBody>
          <a:bodyPr/>
          <a:lstStyle/>
          <a:p>
            <a:pPr marL="342900" indent="-342900" algn="l" eaLnBrk="1" hangingPunct="1"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Required 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by 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Federal 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Aviation 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Administration</a:t>
            </a:r>
          </a:p>
          <a:p>
            <a:pPr marL="342900" indent="-342900" algn="l" eaLnBrk="1" hangingPunct="1">
              <a:buFont typeface="Arial" pitchFamily="34" charset="0"/>
              <a:buChar char="•"/>
            </a:pPr>
            <a:endParaRPr lang="en-US" sz="1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 algn="l" eaLnBrk="1" hangingPunct="1"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Qualify </a:t>
            </a:r>
            <a:r>
              <a:rPr lang="en-US" sz="2400" u="sng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large surface area </a:t>
            </a:r>
            <a:r>
              <a:rPr lang="en-US" sz="2400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interior materials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for use in commercial passenger 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aircraft</a:t>
            </a:r>
          </a:p>
          <a:p>
            <a:pPr marL="800100" lvl="1" indent="-342900" algn="l" eaLnBrk="1" hangingPunct="1">
              <a:buFont typeface="Courier New" pitchFamily="49" charset="0"/>
              <a:buChar char="o"/>
            </a:pP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Ceilings</a:t>
            </a:r>
          </a:p>
          <a:p>
            <a:pPr marL="800100" lvl="1" indent="-342900" algn="l" eaLnBrk="1" hangingPunct="1">
              <a:buFont typeface="Courier New" pitchFamily="49" charset="0"/>
              <a:buChar char="o"/>
            </a:pP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Stow bins</a:t>
            </a:r>
          </a:p>
          <a:p>
            <a:pPr marL="800100" lvl="1" indent="-342900" algn="l" eaLnBrk="1" hangingPunct="1">
              <a:buFont typeface="Courier New" pitchFamily="49" charset="0"/>
              <a:buChar char="o"/>
            </a:pP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Sidewalls</a:t>
            </a:r>
            <a:endParaRPr lang="en-US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 algn="l" eaLnBrk="1" hangingPunct="1">
              <a:buFont typeface="Arial" pitchFamily="34" charset="0"/>
              <a:buChar char="•"/>
            </a:pPr>
            <a:endParaRPr lang="en-US" sz="1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 algn="l" eaLnBrk="1" hangingPunct="1"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Federal 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Register 14 CFR parts 25 and 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121</a:t>
            </a:r>
          </a:p>
          <a:p>
            <a:pPr marL="800100" lvl="1" indent="-342900" algn="l" eaLnBrk="1" hangingPunct="1">
              <a:buFont typeface="Courier New" pitchFamily="49" charset="0"/>
              <a:buChar char="o"/>
            </a:pP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Description</a:t>
            </a:r>
          </a:p>
          <a:p>
            <a:pPr marL="800100" lvl="1" indent="-342900" algn="l" eaLnBrk="1" hangingPunct="1">
              <a:buFont typeface="Courier New" pitchFamily="49" charset="0"/>
              <a:buChar char="o"/>
            </a:pP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Use</a:t>
            </a:r>
          </a:p>
          <a:p>
            <a:pPr marL="800100" lvl="1" indent="-342900" algn="l" eaLnBrk="1" hangingPunct="1">
              <a:buFont typeface="Courier New" pitchFamily="49" charset="0"/>
              <a:buChar char="o"/>
            </a:pP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Calibration</a:t>
            </a:r>
          </a:p>
          <a:p>
            <a:pPr marL="800100" lvl="1" indent="-342900" algn="l" eaLnBrk="1" hangingPunct="1">
              <a:buFont typeface="Courier New" pitchFamily="49" charset="0"/>
              <a:buChar char="o"/>
            </a:pP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Pass 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/ 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Fail criteria</a:t>
            </a:r>
          </a:p>
        </p:txBody>
      </p:sp>
    </p:spTree>
    <p:extLst>
      <p:ext uri="{BB962C8B-B14F-4D97-AF65-F5344CB8AC3E}">
        <p14:creationId xmlns:p14="http://schemas.microsoft.com/office/powerpoint/2010/main" val="1575992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700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ctrTitle"/>
          </p:nvPr>
        </p:nvSpPr>
        <p:spPr>
          <a:xfrm>
            <a:off x="685800" y="228600"/>
            <a:ext cx="8305800" cy="784225"/>
          </a:xfrm>
        </p:spPr>
        <p:txBody>
          <a:bodyPr/>
          <a:lstStyle/>
          <a:p>
            <a:pPr algn="l" eaLnBrk="1" hangingPunct="1"/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Revised 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Heat 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Release 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Rate Test 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Method</a:t>
            </a:r>
            <a:endParaRPr lang="en-US" sz="3600" dirty="0" smtClean="0"/>
          </a:p>
        </p:txBody>
      </p:sp>
      <p:sp>
        <p:nvSpPr>
          <p:cNvPr id="16387" name="Subtitle 2"/>
          <p:cNvSpPr>
            <a:spLocks noGrp="1"/>
          </p:cNvSpPr>
          <p:nvPr>
            <p:ph type="subTitle" idx="1"/>
          </p:nvPr>
        </p:nvSpPr>
        <p:spPr>
          <a:xfrm>
            <a:off x="304800" y="1066800"/>
            <a:ext cx="8610600" cy="5334000"/>
          </a:xfrm>
        </p:spPr>
        <p:txBody>
          <a:bodyPr/>
          <a:lstStyle/>
          <a:p>
            <a:pPr eaLnBrk="1" hangingPunct="1"/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Goal</a:t>
            </a:r>
            <a:r>
              <a:rPr lang="en-US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 Simplify and 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Streamline </a:t>
            </a:r>
            <a:r>
              <a:rPr lang="en-US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Test Method</a:t>
            </a:r>
          </a:p>
          <a:p>
            <a:pPr algn="l" eaLnBrk="1" hangingPunct="1"/>
            <a:endParaRPr lang="en-US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 algn="l" eaLnBrk="1" hangingPunct="1"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Multi-laboratory 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studies in which the same material was tested at different locations indicate reproducibility of test results can be improved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342900" indent="-342900" algn="l" eaLnBrk="1" hangingPunct="1">
              <a:buFont typeface="Arial" pitchFamily="34" charset="0"/>
              <a:buChar char="•"/>
            </a:pPr>
            <a:endParaRPr lang="en-US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 algn="l" eaLnBrk="1" hangingPunct="1"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Many 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factors 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can 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contribute to poor agreement between test laboratories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342900" indent="-342900" algn="l" eaLnBrk="1" hangingPunct="1">
              <a:buFont typeface="Arial" pitchFamily="34" charset="0"/>
              <a:buChar char="•"/>
            </a:pPr>
            <a:endParaRPr lang="en-US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 algn="l" eaLnBrk="1" hangingPunct="1"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This 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presentation describes a detailed revision of the test apparatus conducted by the International Aircraft Materials Fire Test Working Group to better standardize components, procedures and calibration of equipment for this test method.</a:t>
            </a:r>
          </a:p>
          <a:p>
            <a:pPr marL="342900" indent="-342900" algn="l" eaLnBrk="1" hangingPunct="1">
              <a:buFont typeface="Arial" pitchFamily="34" charset="0"/>
              <a:buChar char="•"/>
            </a:pPr>
            <a:endParaRPr lang="en-US" sz="2400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3669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ctrTitle"/>
          </p:nvPr>
        </p:nvSpPr>
        <p:spPr>
          <a:xfrm>
            <a:off x="685800" y="228600"/>
            <a:ext cx="7772400" cy="784225"/>
          </a:xfrm>
        </p:spPr>
        <p:txBody>
          <a:bodyPr/>
          <a:lstStyle/>
          <a:p>
            <a:pPr algn="l" eaLnBrk="1" hangingPunct="1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Categories Of Improvements</a:t>
            </a:r>
          </a:p>
        </p:txBody>
      </p:sp>
      <p:sp>
        <p:nvSpPr>
          <p:cNvPr id="16387" name="Subtitle 2"/>
          <p:cNvSpPr>
            <a:spLocks noGrp="1"/>
          </p:cNvSpPr>
          <p:nvPr>
            <p:ph type="subTitle" idx="1"/>
          </p:nvPr>
        </p:nvSpPr>
        <p:spPr>
          <a:xfrm>
            <a:off x="228600" y="1295400"/>
            <a:ext cx="8839200" cy="4343400"/>
          </a:xfrm>
        </p:spPr>
        <p:txBody>
          <a:bodyPr/>
          <a:lstStyle/>
          <a:p>
            <a:pPr marL="800100" lvl="1" indent="-342900" algn="l" eaLnBrk="1" hangingPunct="1">
              <a:buFont typeface="Arial" pitchFamily="34" charset="0"/>
              <a:buChar char="•"/>
            </a:pPr>
            <a:r>
              <a:rPr lang="en-US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Airflow </a:t>
            </a:r>
            <a:r>
              <a:rPr lang="en-US" sz="3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(Dual Flow to Single Flow)</a:t>
            </a:r>
          </a:p>
          <a:p>
            <a:pPr marL="800100" lvl="1" indent="-342900" algn="l" eaLnBrk="1" hangingPunct="1">
              <a:buFont typeface="Arial" pitchFamily="34" charset="0"/>
              <a:buChar char="•"/>
            </a:pPr>
            <a:r>
              <a:rPr lang="en-US" sz="3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Standardized Construction</a:t>
            </a:r>
          </a:p>
          <a:p>
            <a:pPr marL="800100" lvl="1" indent="-342900" algn="l" eaLnBrk="1" hangingPunct="1">
              <a:buFont typeface="Arial" pitchFamily="34" charset="0"/>
              <a:buChar char="•"/>
            </a:pPr>
            <a:r>
              <a:rPr lang="en-US" sz="3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Procedures </a:t>
            </a:r>
            <a:r>
              <a:rPr lang="en-US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 </a:t>
            </a:r>
            <a:r>
              <a:rPr lang="en-US" sz="3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Software</a:t>
            </a:r>
            <a:endParaRPr lang="en-US" sz="3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00100" lvl="1" indent="-342900" algn="l" eaLnBrk="1" hangingPunct="1">
              <a:buFont typeface="Arial" pitchFamily="34" charset="0"/>
              <a:buChar char="•"/>
            </a:pPr>
            <a:r>
              <a:rPr lang="en-US" sz="3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Calibration Equipment</a:t>
            </a:r>
            <a:endParaRPr lang="en-US" sz="3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00100" lvl="1" indent="-342900" algn="l" eaLnBrk="1" hangingPunct="1">
              <a:buFont typeface="Arial" pitchFamily="34" charset="0"/>
              <a:buChar char="•"/>
            </a:pPr>
            <a:r>
              <a:rPr lang="en-US" sz="3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Changes </a:t>
            </a:r>
            <a:r>
              <a:rPr lang="en-US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 Documentation (Chapter </a:t>
            </a:r>
            <a:r>
              <a:rPr lang="en-US" sz="3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HR)</a:t>
            </a:r>
            <a:endParaRPr lang="en-US" sz="3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4821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6714" y="764309"/>
            <a:ext cx="4703053" cy="5917850"/>
          </a:xfrm>
          <a:prstGeom prst="rect">
            <a:avLst/>
          </a:prstGeom>
        </p:spPr>
      </p:pic>
      <p:sp>
        <p:nvSpPr>
          <p:cNvPr id="16386" name="Title 1"/>
          <p:cNvSpPr>
            <a:spLocks noGrp="1"/>
          </p:cNvSpPr>
          <p:nvPr>
            <p:ph type="ctrTitle"/>
          </p:nvPr>
        </p:nvSpPr>
        <p:spPr>
          <a:xfrm>
            <a:off x="685800" y="228600"/>
            <a:ext cx="7772400" cy="784225"/>
          </a:xfrm>
        </p:spPr>
        <p:txBody>
          <a:bodyPr/>
          <a:lstStyle/>
          <a:p>
            <a:pPr algn="l" eaLnBrk="1" hangingPunct="1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Airflow – Single Flow Design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66800"/>
            <a:ext cx="4648200" cy="54102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6200" y="6467475"/>
            <a:ext cx="449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OSU: Orifice Meter, Natural 3:1 Airflow Split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 flipH="1" flipV="1">
            <a:off x="4476750" y="923924"/>
            <a:ext cx="76200" cy="5926054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5181600" y="6435209"/>
            <a:ext cx="3390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HR2: Mass Flow Meter Controlled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1074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ctrTitle"/>
          </p:nvPr>
        </p:nvSpPr>
        <p:spPr>
          <a:xfrm>
            <a:off x="381000" y="228600"/>
            <a:ext cx="8534400" cy="784225"/>
          </a:xfrm>
        </p:spPr>
        <p:txBody>
          <a:bodyPr/>
          <a:lstStyle/>
          <a:p>
            <a:pPr algn="l" eaLnBrk="1" hangingPunct="1"/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Removal of Bypass Air and Components</a:t>
            </a:r>
          </a:p>
        </p:txBody>
      </p:sp>
      <p:sp>
        <p:nvSpPr>
          <p:cNvPr id="16387" name="Subtitle 2"/>
          <p:cNvSpPr>
            <a:spLocks noGrp="1"/>
          </p:cNvSpPr>
          <p:nvPr>
            <p:ph type="subTitle" idx="1"/>
          </p:nvPr>
        </p:nvSpPr>
        <p:spPr>
          <a:xfrm>
            <a:off x="228600" y="1295400"/>
            <a:ext cx="8610600" cy="5257800"/>
          </a:xfrm>
        </p:spPr>
        <p:txBody>
          <a:bodyPr/>
          <a:lstStyle/>
          <a:p>
            <a:pPr marL="971550" lvl="1" indent="-514350" algn="l" eaLnBrk="1" hangingPunct="1">
              <a:buFont typeface="Arial" pitchFamily="34" charset="0"/>
              <a:buChar char="•"/>
            </a:pPr>
            <a:r>
              <a:rPr lang="en-US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Chimney</a:t>
            </a:r>
          </a:p>
          <a:p>
            <a:pPr marL="971550" lvl="1" indent="-514350" algn="l" eaLnBrk="1" hangingPunct="1">
              <a:buFont typeface="Arial" pitchFamily="34" charset="0"/>
              <a:buChar char="•"/>
            </a:pPr>
            <a:r>
              <a:rPr lang="en-US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Baffle Plate</a:t>
            </a:r>
          </a:p>
          <a:p>
            <a:pPr marL="971550" lvl="1" indent="-514350" algn="l" eaLnBrk="1" hangingPunct="1">
              <a:buFont typeface="Arial" pitchFamily="34" charset="0"/>
              <a:buChar char="•"/>
            </a:pPr>
            <a:r>
              <a:rPr lang="en-US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Outer Pyramid</a:t>
            </a:r>
          </a:p>
          <a:p>
            <a:pPr marL="971550" lvl="1" indent="-514350" algn="l" eaLnBrk="1" hangingPunct="1">
              <a:buFont typeface="Arial" pitchFamily="34" charset="0"/>
              <a:buChar char="•"/>
            </a:pPr>
            <a:r>
              <a:rPr lang="en-US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Bypass Air Manifold</a:t>
            </a:r>
          </a:p>
          <a:p>
            <a:pPr marL="971550" lvl="1" indent="-514350" algn="l" eaLnBrk="1" hangingPunct="1">
              <a:buFont typeface="Arial" pitchFamily="34" charset="0"/>
              <a:buChar char="•"/>
            </a:pPr>
            <a:r>
              <a:rPr lang="en-US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Piping</a:t>
            </a:r>
          </a:p>
          <a:p>
            <a:pPr marL="971550" lvl="1" indent="-514350" algn="l" eaLnBrk="1" hangingPunct="1">
              <a:buFont typeface="Arial" pitchFamily="34" charset="0"/>
              <a:buChar char="•"/>
            </a:pPr>
            <a:r>
              <a:rPr lang="en-US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Surplus </a:t>
            </a:r>
            <a:r>
              <a:rPr lang="en-US" sz="3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Gasket Material and Hardware</a:t>
            </a:r>
          </a:p>
          <a:p>
            <a:pPr marL="971550" lvl="1" indent="-514350" algn="l" eaLnBrk="1" hangingPunct="1">
              <a:buFont typeface="Arial" pitchFamily="34" charset="0"/>
              <a:buChar char="•"/>
            </a:pPr>
            <a:r>
              <a:rPr lang="en-US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Orifice Meter/Mercury Manometer</a:t>
            </a:r>
          </a:p>
        </p:txBody>
      </p:sp>
    </p:spTree>
    <p:extLst>
      <p:ext uri="{BB962C8B-B14F-4D97-AF65-F5344CB8AC3E}">
        <p14:creationId xmlns:p14="http://schemas.microsoft.com/office/powerpoint/2010/main" val="1781944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ctrTitle"/>
          </p:nvPr>
        </p:nvSpPr>
        <p:spPr>
          <a:xfrm>
            <a:off x="304800" y="228600"/>
            <a:ext cx="8534400" cy="784225"/>
          </a:xfrm>
        </p:spPr>
        <p:txBody>
          <a:bodyPr/>
          <a:lstStyle/>
          <a:p>
            <a:pPr algn="l" eaLnBrk="1" hangingPunct="1"/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Removal of Bypass Air and Components</a:t>
            </a:r>
          </a:p>
        </p:txBody>
      </p:sp>
      <p:sp>
        <p:nvSpPr>
          <p:cNvPr id="16387" name="Subtitle 2"/>
          <p:cNvSpPr>
            <a:spLocks noGrp="1"/>
          </p:cNvSpPr>
          <p:nvPr>
            <p:ph type="subTitle" idx="1"/>
          </p:nvPr>
        </p:nvSpPr>
        <p:spPr>
          <a:xfrm>
            <a:off x="304800" y="1066800"/>
            <a:ext cx="8610600" cy="5562600"/>
          </a:xfrm>
        </p:spPr>
        <p:txBody>
          <a:bodyPr/>
          <a:lstStyle/>
          <a:p>
            <a:pPr algn="l" eaLnBrk="1" hangingPunct="1"/>
            <a:r>
              <a:rPr lang="en-US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PROS</a:t>
            </a:r>
          </a:p>
          <a:p>
            <a:pPr marL="800100" lvl="1" indent="-342900" algn="l" eaLnBrk="1" hangingPunct="1">
              <a:buFont typeface="Arial" pitchFamily="34" charset="0"/>
              <a:buChar char="•"/>
            </a:pPr>
            <a:r>
              <a:rPr lang="en-US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Single air source</a:t>
            </a:r>
          </a:p>
          <a:p>
            <a:pPr marL="1257300" lvl="2" indent="-342900" algn="l" eaLnBrk="1" hangingPunct="1">
              <a:buFont typeface="Courier New" pitchFamily="49" charset="0"/>
              <a:buChar char="o"/>
            </a:pPr>
            <a:r>
              <a:rPr lang="en-US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 MFM Req’d</a:t>
            </a:r>
          </a:p>
          <a:p>
            <a:pPr marL="1257300" lvl="2" indent="-342900" algn="l" eaLnBrk="1" hangingPunct="1">
              <a:buFont typeface="Courier New" pitchFamily="49" charset="0"/>
              <a:buChar char="o"/>
            </a:pPr>
            <a:r>
              <a:rPr lang="en-US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Smaller Compressed Air System Req’d</a:t>
            </a:r>
          </a:p>
          <a:p>
            <a:pPr marL="800100" lvl="1" indent="-342900" algn="l" eaLnBrk="1" hangingPunct="1">
              <a:buFont typeface="Arial" pitchFamily="34" charset="0"/>
              <a:buChar char="•"/>
            </a:pPr>
            <a:r>
              <a:rPr lang="en-US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Easier to clean, inspect, maintain</a:t>
            </a:r>
          </a:p>
          <a:p>
            <a:pPr marL="800100" lvl="1" indent="-342900" algn="l" eaLnBrk="1" hangingPunct="1">
              <a:buFont typeface="Arial" pitchFamily="34" charset="0"/>
              <a:buChar char="•"/>
            </a:pPr>
            <a:r>
              <a:rPr lang="en-US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Fewer Components</a:t>
            </a:r>
          </a:p>
          <a:p>
            <a:pPr marL="800100" lvl="1" indent="-342900" algn="l" eaLnBrk="1" hangingPunct="1">
              <a:buFont typeface="Arial" pitchFamily="34" charset="0"/>
              <a:buChar char="•"/>
            </a:pPr>
            <a:r>
              <a:rPr lang="en-US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Lower Manufacturing / Operating costs</a:t>
            </a:r>
          </a:p>
          <a:p>
            <a:pPr marL="800100" lvl="1" indent="-342900" algn="l" eaLnBrk="1" hangingPunct="1">
              <a:buFont typeface="Arial" pitchFamily="34" charset="0"/>
              <a:buChar char="•"/>
            </a:pPr>
            <a:r>
              <a:rPr lang="en-US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Quieter system</a:t>
            </a:r>
          </a:p>
          <a:p>
            <a:pPr marL="800100" lvl="1" indent="-342900" algn="l" eaLnBrk="1" hangingPunct="1">
              <a:buFont typeface="Arial" pitchFamily="34" charset="0"/>
              <a:buChar char="•"/>
            </a:pPr>
            <a:r>
              <a:rPr lang="en-US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Thermocouples operating in a better performance range</a:t>
            </a:r>
          </a:p>
          <a:p>
            <a:pPr marL="800100" lvl="1" indent="-342900" algn="l" eaLnBrk="1" hangingPunct="1">
              <a:buFont typeface="Arial" pitchFamily="34" charset="0"/>
              <a:buChar char="•"/>
            </a:pPr>
            <a:r>
              <a:rPr lang="en-US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Higher gain in the Thermopile output signal</a:t>
            </a:r>
          </a:p>
          <a:p>
            <a:pPr marL="800100" lvl="1" indent="-342900" algn="l" eaLnBrk="1" hangingPunct="1">
              <a:buFont typeface="Arial" pitchFamily="34" charset="0"/>
              <a:buChar char="•"/>
            </a:pPr>
            <a:r>
              <a:rPr lang="en-US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Lower Calibration Factor (Approx. 4.0 kW/m</a:t>
            </a:r>
            <a:r>
              <a:rPr lang="en-US" sz="2000" baseline="30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/mV or 0.09 kW/mv)</a:t>
            </a:r>
          </a:p>
          <a:p>
            <a:pPr algn="l" eaLnBrk="1" hangingPunct="1"/>
            <a:r>
              <a:rPr lang="en-US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CONS</a:t>
            </a:r>
          </a:p>
          <a:p>
            <a:pPr marL="742950" lvl="1" indent="-285750" algn="l" eaLnBrk="1" hangingPunct="1">
              <a:buFont typeface="Arial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Higher Exhaust Gas Temperatures (approx. 500 degrees F)</a:t>
            </a:r>
          </a:p>
          <a:p>
            <a:pPr algn="l" eaLnBrk="1" hangingPunct="1"/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endParaRPr lang="en-US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 eaLnBrk="1" hangingPunct="1"/>
            <a:r>
              <a:rPr lang="en-US" sz="1600" dirty="0">
                <a:solidFill>
                  <a:schemeClr val="tx1"/>
                </a:solidFill>
              </a:rPr>
              <a:t>	</a:t>
            </a:r>
            <a:endParaRPr lang="en-US" sz="1600" dirty="0" smtClean="0">
              <a:solidFill>
                <a:schemeClr val="tx1"/>
              </a:solidFill>
            </a:endParaRPr>
          </a:p>
          <a:p>
            <a:pPr algn="l" eaLnBrk="1" hangingPunct="1"/>
            <a:r>
              <a:rPr lang="en-US" sz="2400" dirty="0">
                <a:solidFill>
                  <a:schemeClr val="tx1"/>
                </a:solidFill>
              </a:rPr>
              <a:t>	</a:t>
            </a:r>
            <a:endParaRPr lang="en-US" sz="2400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8835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ctrTitle"/>
          </p:nvPr>
        </p:nvSpPr>
        <p:spPr>
          <a:xfrm>
            <a:off x="685800" y="228600"/>
            <a:ext cx="7772400" cy="784225"/>
          </a:xfrm>
        </p:spPr>
        <p:txBody>
          <a:bodyPr/>
          <a:lstStyle/>
          <a:p>
            <a:pPr algn="l" eaLnBrk="1" hangingPunct="1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Airflow</a:t>
            </a:r>
          </a:p>
        </p:txBody>
      </p:sp>
      <p:sp>
        <p:nvSpPr>
          <p:cNvPr id="16387" name="Subtitle 2"/>
          <p:cNvSpPr>
            <a:spLocks noGrp="1"/>
          </p:cNvSpPr>
          <p:nvPr>
            <p:ph type="subTitle" idx="1"/>
          </p:nvPr>
        </p:nvSpPr>
        <p:spPr>
          <a:xfrm>
            <a:off x="304800" y="1066800"/>
            <a:ext cx="8686800" cy="5638800"/>
          </a:xfrm>
        </p:spPr>
        <p:txBody>
          <a:bodyPr/>
          <a:lstStyle/>
          <a:p>
            <a:pPr marL="457200" marR="0" lvl="0" indent="-457200" algn="l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</a:pPr>
            <a:r>
              <a:rPr lang="en-US" sz="2800" dirty="0" smtClean="0">
                <a:solidFill>
                  <a:schemeClr val="tx1"/>
                </a:solidFill>
                <a:latin typeface="Times New Roman"/>
                <a:ea typeface="Times New Roman"/>
              </a:rPr>
              <a:t>Defined Air Quality</a:t>
            </a:r>
          </a:p>
          <a:p>
            <a:pPr marL="800100" lvl="1" indent="-342900" algn="l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-US" dirty="0" smtClean="0">
                <a:solidFill>
                  <a:schemeClr val="tx1"/>
                </a:solidFill>
                <a:latin typeface="Times New Roman"/>
                <a:ea typeface="Times New Roman"/>
              </a:rPr>
              <a:t>“…free </a:t>
            </a:r>
            <a:r>
              <a:rPr lang="en-US" dirty="0">
                <a:solidFill>
                  <a:schemeClr val="tx1"/>
                </a:solidFill>
                <a:latin typeface="Times New Roman"/>
                <a:ea typeface="Times New Roman"/>
              </a:rPr>
              <a:t>of oil mist, water and foreign </a:t>
            </a:r>
            <a:r>
              <a:rPr lang="en-US" dirty="0" smtClean="0">
                <a:solidFill>
                  <a:schemeClr val="tx1"/>
                </a:solidFill>
                <a:latin typeface="Times New Roman"/>
                <a:ea typeface="Times New Roman"/>
              </a:rPr>
              <a:t>particles”</a:t>
            </a:r>
          </a:p>
          <a:p>
            <a:pPr marL="914400" lvl="1" indent="-457200" algn="l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</a:pPr>
            <a:endParaRPr lang="en-US" sz="2400" dirty="0">
              <a:solidFill>
                <a:schemeClr val="tx1"/>
              </a:solidFill>
              <a:latin typeface="Times New Roman"/>
              <a:ea typeface="Times New Roman"/>
            </a:endParaRPr>
          </a:p>
          <a:p>
            <a:pPr marL="457200" marR="0" lvl="0" indent="-457200" algn="l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</a:pPr>
            <a:r>
              <a:rPr lang="en-US" sz="2800" dirty="0" smtClean="0">
                <a:solidFill>
                  <a:schemeClr val="tx1"/>
                </a:solidFill>
                <a:latin typeface="Times New Roman"/>
                <a:ea typeface="Times New Roman"/>
              </a:rPr>
              <a:t>Airflow (MFM/MFC Controlled)</a:t>
            </a:r>
            <a:endParaRPr lang="en-US" sz="2800" dirty="0">
              <a:solidFill>
                <a:schemeClr val="tx1"/>
              </a:solidFill>
              <a:latin typeface="Times New Roman"/>
              <a:ea typeface="Times New Roman"/>
            </a:endParaRPr>
          </a:p>
          <a:p>
            <a:pPr marL="914400" marR="0" lvl="1" indent="-457200" algn="l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-US" dirty="0" smtClean="0">
                <a:solidFill>
                  <a:schemeClr val="tx1"/>
                </a:solidFill>
                <a:latin typeface="Times New Roman"/>
                <a:ea typeface="Times New Roman"/>
              </a:rPr>
              <a:t>Calibrated To STP </a:t>
            </a:r>
            <a:r>
              <a:rPr lang="en-US" dirty="0">
                <a:solidFill>
                  <a:schemeClr val="tx1"/>
                </a:solidFill>
                <a:latin typeface="Times New Roman"/>
                <a:ea typeface="Times New Roman"/>
              </a:rPr>
              <a:t>0º C at 760 </a:t>
            </a:r>
            <a:r>
              <a:rPr lang="en-US" dirty="0" smtClean="0">
                <a:solidFill>
                  <a:schemeClr val="tx1"/>
                </a:solidFill>
                <a:latin typeface="Times New Roman"/>
                <a:ea typeface="Times New Roman"/>
              </a:rPr>
              <a:t>mmHg</a:t>
            </a:r>
          </a:p>
          <a:p>
            <a:pPr marL="914400" marR="0" lvl="1" indent="-457200" algn="l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-US" dirty="0" smtClean="0">
                <a:solidFill>
                  <a:schemeClr val="tx1"/>
                </a:solidFill>
                <a:latin typeface="Times New Roman"/>
                <a:ea typeface="Times New Roman"/>
              </a:rPr>
              <a:t>Accuracy: 1</a:t>
            </a:r>
            <a:r>
              <a:rPr lang="en-US" dirty="0">
                <a:solidFill>
                  <a:schemeClr val="tx1"/>
                </a:solidFill>
                <a:latin typeface="Times New Roman"/>
                <a:ea typeface="Times New Roman"/>
              </a:rPr>
              <a:t>% </a:t>
            </a:r>
            <a:r>
              <a:rPr lang="en-US" dirty="0" smtClean="0">
                <a:solidFill>
                  <a:schemeClr val="tx1"/>
                </a:solidFill>
                <a:latin typeface="Times New Roman"/>
                <a:ea typeface="Times New Roman"/>
              </a:rPr>
              <a:t>Reading, 0.2</a:t>
            </a:r>
            <a:r>
              <a:rPr lang="en-US" dirty="0">
                <a:solidFill>
                  <a:schemeClr val="tx1"/>
                </a:solidFill>
                <a:latin typeface="Times New Roman"/>
                <a:ea typeface="Times New Roman"/>
              </a:rPr>
              <a:t>% Full </a:t>
            </a:r>
            <a:r>
              <a:rPr lang="en-US" dirty="0" smtClean="0">
                <a:solidFill>
                  <a:schemeClr val="tx1"/>
                </a:solidFill>
                <a:latin typeface="Times New Roman"/>
                <a:ea typeface="Times New Roman"/>
              </a:rPr>
              <a:t>Scale</a:t>
            </a:r>
          </a:p>
          <a:p>
            <a:pPr marL="914400" marR="0" lvl="1" indent="-457200" algn="l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-US" dirty="0" smtClean="0">
                <a:solidFill>
                  <a:schemeClr val="tx1"/>
                </a:solidFill>
                <a:latin typeface="Times New Roman"/>
                <a:ea typeface="Times New Roman"/>
              </a:rPr>
              <a:t>Flow Rate: 20 </a:t>
            </a:r>
            <a:r>
              <a:rPr lang="en-US" dirty="0">
                <a:solidFill>
                  <a:schemeClr val="tx1"/>
                </a:solidFill>
                <a:latin typeface="Times New Roman"/>
                <a:ea typeface="Times New Roman"/>
              </a:rPr>
              <a:t>± 0.5 </a:t>
            </a:r>
            <a:r>
              <a:rPr lang="en-US" dirty="0" smtClean="0">
                <a:solidFill>
                  <a:schemeClr val="tx1"/>
                </a:solidFill>
                <a:latin typeface="Times New Roman"/>
                <a:ea typeface="Times New Roman"/>
              </a:rPr>
              <a:t>SCFM</a:t>
            </a:r>
          </a:p>
          <a:p>
            <a:pPr marL="914400" marR="0" lvl="1" indent="-457200" algn="l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-US" dirty="0" smtClean="0">
                <a:solidFill>
                  <a:schemeClr val="tx1"/>
                </a:solidFill>
                <a:latin typeface="Times New Roman"/>
                <a:ea typeface="Times New Roman"/>
              </a:rPr>
              <a:t>Positioned </a:t>
            </a:r>
            <a:r>
              <a:rPr lang="en-US" dirty="0">
                <a:solidFill>
                  <a:schemeClr val="tx1"/>
                </a:solidFill>
                <a:latin typeface="Times New Roman"/>
                <a:ea typeface="Times New Roman"/>
              </a:rPr>
              <a:t>within 24 inches of the inlet port to the </a:t>
            </a:r>
            <a:r>
              <a:rPr lang="en-US" dirty="0" smtClean="0">
                <a:solidFill>
                  <a:schemeClr val="tx1"/>
                </a:solidFill>
                <a:latin typeface="Times New Roman"/>
                <a:ea typeface="Times New Roman"/>
              </a:rPr>
              <a:t>system</a:t>
            </a:r>
          </a:p>
          <a:p>
            <a:pPr marL="914400" marR="0" lvl="1" indent="-457200" algn="l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-US" dirty="0" smtClean="0">
                <a:solidFill>
                  <a:schemeClr val="tx1"/>
                </a:solidFill>
                <a:latin typeface="Times New Roman"/>
                <a:ea typeface="Times New Roman"/>
              </a:rPr>
              <a:t>Provision for Flow Straightening Piping</a:t>
            </a:r>
            <a:endParaRPr lang="en-US" dirty="0">
              <a:solidFill>
                <a:schemeClr val="tx1"/>
              </a:solidFill>
              <a:latin typeface="Times New Roman"/>
              <a:ea typeface="Times New Roman"/>
            </a:endParaRPr>
          </a:p>
          <a:p>
            <a:pPr marL="1371600" lvl="2" indent="-457200" algn="l" eaLnBrk="1" hangingPunct="1">
              <a:buFont typeface="Arial" pitchFamily="34" charset="0"/>
              <a:buChar char="•"/>
            </a:pPr>
            <a:endParaRPr lang="en-US" baseline="30000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8552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7267537"/>
              </p:ext>
            </p:extLst>
          </p:nvPr>
        </p:nvGraphicFramePr>
        <p:xfrm>
          <a:off x="928688" y="3200400"/>
          <a:ext cx="7286624" cy="3505202"/>
        </p:xfrm>
        <a:graphic>
          <a:graphicData uri="http://schemas.openxmlformats.org/drawingml/2006/table">
            <a:tbl>
              <a:tblPr firstRow="1" firstCol="1" bandRow="1"/>
              <a:tblGrid>
                <a:gridCol w="2304773"/>
                <a:gridCol w="1843818"/>
                <a:gridCol w="3138033"/>
              </a:tblGrid>
              <a:tr h="251628">
                <a:tc>
                  <a:txBody>
                    <a:bodyPr/>
                    <a:lstStyle/>
                    <a:p>
                      <a:pPr marL="0" marR="0" algn="l" rtl="0" eaLnBrk="1" fontAlgn="b" latinLnBrk="0" hangingPunct="1">
                        <a:lnSpc>
                          <a:spcPts val="174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i="0" u="none" strike="noStrike" kern="1200" baseline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¼ inch Aluminum</a:t>
                      </a:r>
                      <a:endParaRPr lang="en-US" sz="1800" b="0" i="0" u="none" strike="noStrike" baseline="0" dirty="0">
                        <a:effectLst/>
                        <a:latin typeface="Arial"/>
                      </a:endParaRPr>
                    </a:p>
                  </a:txBody>
                  <a:tcPr marL="38354" marR="38354" marT="7366" marB="0" anchor="b">
                    <a:lnL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l" rtl="0" eaLnBrk="1" fontAlgn="b" latinLnBrk="0" hangingPunct="1">
                        <a:lnSpc>
                          <a:spcPts val="174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i="0" u="none" strike="noStrike" kern="1200" baseline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Unchanged</a:t>
                      </a:r>
                      <a:endParaRPr lang="en-US" sz="1800" b="0" i="0" u="none" strike="noStrike" baseline="0" dirty="0">
                        <a:effectLst/>
                        <a:latin typeface="Arial"/>
                      </a:endParaRPr>
                    </a:p>
                  </a:txBody>
                  <a:tcPr marL="38354" marR="38354" marT="7366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l" rtl="0" eaLnBrk="1" fontAlgn="b" latinLnBrk="0" hangingPunct="1">
                        <a:lnSpc>
                          <a:spcPts val="174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i="0" u="none" strike="noStrike" kern="1200" baseline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Holding Chamber Door</a:t>
                      </a:r>
                      <a:endParaRPr lang="en-US" sz="1800" b="0" i="0" u="none" strike="noStrike" baseline="0" dirty="0">
                        <a:effectLst/>
                        <a:latin typeface="Arial"/>
                      </a:endParaRPr>
                    </a:p>
                  </a:txBody>
                  <a:tcPr marL="38354" marR="38354" marT="7366" marB="0" anchor="b">
                    <a:lnL>
                      <a:noFill/>
                    </a:lnL>
                    <a:lnR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17469">
                <a:tc>
                  <a:txBody>
                    <a:bodyPr/>
                    <a:lstStyle/>
                    <a:p>
                      <a:pPr marL="0" algn="l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b="0" i="0" u="none" strike="noStrike" baseline="0" dirty="0">
                        <a:effectLst/>
                        <a:latin typeface="Arial"/>
                      </a:endParaRPr>
                    </a:p>
                  </a:txBody>
                  <a:tcPr marL="38354" marR="38354" marT="7366" marB="0" anchor="b">
                    <a:lnL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 rtl="0" eaLnBrk="1" fontAlgn="b" latinLnBrk="0" hangingPunct="1">
                        <a:lnSpc>
                          <a:spcPts val="174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i="0" u="none" strike="noStrike" kern="1200" baseline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Unchanged</a:t>
                      </a:r>
                      <a:endParaRPr lang="en-US" sz="1800" b="0" i="0" u="none" strike="noStrike" baseline="0" dirty="0">
                        <a:effectLst/>
                        <a:latin typeface="Arial"/>
                      </a:endParaRPr>
                    </a:p>
                  </a:txBody>
                  <a:tcPr marL="38354" marR="38354" marT="7366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 rtl="0" eaLnBrk="1" fontAlgn="b" latinLnBrk="0" hangingPunct="1">
                        <a:lnSpc>
                          <a:spcPts val="174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i="0" u="none" strike="noStrike" kern="1200" baseline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Air Distribution Plate</a:t>
                      </a:r>
                      <a:endParaRPr lang="en-US" sz="1800" b="0" i="0" u="none" strike="noStrike" baseline="0" dirty="0">
                        <a:effectLst/>
                        <a:latin typeface="Arial"/>
                      </a:endParaRPr>
                    </a:p>
                  </a:txBody>
                  <a:tcPr marL="38354" marR="38354" marT="7366" marB="0" anchor="b">
                    <a:lnL>
                      <a:noFill/>
                    </a:lnL>
                    <a:lnR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6938">
                <a:tc>
                  <a:txBody>
                    <a:bodyPr/>
                    <a:lstStyle/>
                    <a:p>
                      <a:pPr marL="0" marR="0" algn="l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i="0" u="none" strike="noStrike" kern="1200" baseline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en-US" sz="1800" b="0" i="0" u="none" strike="noStrike" baseline="0" dirty="0">
                        <a:effectLst/>
                        <a:latin typeface="Arial"/>
                      </a:endParaRPr>
                    </a:p>
                  </a:txBody>
                  <a:tcPr marL="38354" marR="38354" marT="7366" marB="0" anchor="b">
                    <a:lnL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l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i="0" u="none" strike="noStrike" kern="1200" baseline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en-US" sz="1800" b="0" i="0" u="none" strike="noStrike" baseline="0" dirty="0">
                        <a:effectLst/>
                        <a:latin typeface="Arial"/>
                      </a:endParaRPr>
                    </a:p>
                  </a:txBody>
                  <a:tcPr marL="38354" marR="38354" marT="7366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l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i="0" u="none" strike="noStrike" kern="1200" baseline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en-US" sz="1800" b="0" i="0" u="none" strike="noStrike" baseline="0" dirty="0">
                        <a:effectLst/>
                        <a:latin typeface="Arial"/>
                      </a:endParaRPr>
                    </a:p>
                  </a:txBody>
                  <a:tcPr marL="38354" marR="38354" marT="7366" marB="0" anchor="b">
                    <a:lnL>
                      <a:noFill/>
                    </a:lnL>
                    <a:lnR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96938">
                <a:tc>
                  <a:txBody>
                    <a:bodyPr/>
                    <a:lstStyle/>
                    <a:p>
                      <a:pPr marL="0" marR="0" algn="l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i="0" u="none" strike="noStrike" kern="1200" baseline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0.036 +/- 0.003 Alum.</a:t>
                      </a:r>
                      <a:endParaRPr lang="en-US" sz="1800" b="0" i="0" u="none" strike="noStrike" baseline="0" dirty="0">
                        <a:effectLst/>
                        <a:latin typeface="Arial"/>
                      </a:endParaRPr>
                    </a:p>
                  </a:txBody>
                  <a:tcPr marL="38354" marR="38354" marT="7366" marB="0" anchor="b">
                    <a:lnL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l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i="0" u="none" strike="noStrike" kern="1200" baseline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Not Specified</a:t>
                      </a:r>
                      <a:endParaRPr lang="en-US" sz="1800" b="0" i="0" u="none" strike="noStrike" baseline="0" dirty="0">
                        <a:effectLst/>
                        <a:latin typeface="Arial"/>
                      </a:endParaRPr>
                    </a:p>
                  </a:txBody>
                  <a:tcPr marL="38354" marR="38354" marT="7366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l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i="0" u="none" strike="noStrike" kern="1200" baseline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Exhaust Stack </a:t>
                      </a:r>
                      <a:r>
                        <a:rPr lang="en-US" sz="1800" b="0" i="0" u="none" strike="noStrike" kern="1200" baseline="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Covering </a:t>
                      </a:r>
                      <a:r>
                        <a:rPr lang="en-US" sz="1800" b="0" i="0" u="none" strike="noStrike" kern="1200" baseline="0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</a:rPr>
                        <a:t>(New)</a:t>
                      </a:r>
                      <a:endParaRPr lang="en-US" sz="1800" b="0" i="0" u="none" strike="noStrike" baseline="0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38354" marR="38354" marT="7366" marB="0" anchor="b">
                    <a:lnL>
                      <a:noFill/>
                    </a:lnL>
                    <a:lnR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51628">
                <a:tc>
                  <a:txBody>
                    <a:bodyPr/>
                    <a:lstStyle/>
                    <a:p>
                      <a:pPr marL="0" marR="0" algn="l" rtl="0" eaLnBrk="1" fontAlgn="b" latinLnBrk="0" hangingPunct="1">
                        <a:lnSpc>
                          <a:spcPts val="174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i="0" u="none" strike="noStrike" kern="1200" baseline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en-US" sz="1800" b="0" i="0" u="none" strike="noStrike" baseline="0" dirty="0">
                        <a:effectLst/>
                        <a:latin typeface="Arial"/>
                      </a:endParaRPr>
                    </a:p>
                  </a:txBody>
                  <a:tcPr marL="38354" marR="38354" marT="7366" marB="0" anchor="b">
                    <a:lnL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 rtl="0" eaLnBrk="1" fontAlgn="b" latinLnBrk="0" hangingPunct="1">
                        <a:lnSpc>
                          <a:spcPts val="174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i="0" u="none" strike="noStrike" kern="1200" baseline="0" dirty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en-US" sz="1800" b="0" i="0" u="none" strike="noStrike" baseline="0" dirty="0">
                        <a:effectLst/>
                        <a:latin typeface="Arial"/>
                      </a:endParaRPr>
                    </a:p>
                  </a:txBody>
                  <a:tcPr marL="38354" marR="38354" marT="7366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 rtl="0" eaLnBrk="1" fontAlgn="b" latinLnBrk="0" hangingPunct="1">
                        <a:lnSpc>
                          <a:spcPts val="174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i="0" u="none" strike="noStrike" kern="1200" baseline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en-US" sz="1800" b="0" i="0" u="none" strike="noStrike" baseline="0" dirty="0">
                        <a:effectLst/>
                        <a:latin typeface="Arial"/>
                      </a:endParaRPr>
                    </a:p>
                  </a:txBody>
                  <a:tcPr marL="38354" marR="38354" marT="7366" marB="0" anchor="b">
                    <a:lnL>
                      <a:noFill/>
                    </a:lnL>
                    <a:lnR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1628">
                <a:tc>
                  <a:txBody>
                    <a:bodyPr/>
                    <a:lstStyle/>
                    <a:p>
                      <a:pPr marL="0" marR="0" algn="l" rtl="0" eaLnBrk="1" fontAlgn="b" latinLnBrk="0" hangingPunct="1">
                        <a:lnSpc>
                          <a:spcPts val="174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i="0" u="none" strike="noStrike" kern="1200" baseline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0.125 ± 0.005</a:t>
                      </a:r>
                      <a:endParaRPr lang="en-US" sz="1800" b="0" i="0" u="none" strike="noStrike" baseline="0" dirty="0">
                        <a:effectLst/>
                        <a:latin typeface="Arial"/>
                      </a:endParaRPr>
                    </a:p>
                  </a:txBody>
                  <a:tcPr marL="38354" marR="38354" marT="7366" marB="0" anchor="b">
                    <a:lnL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 rtl="0" eaLnBrk="1" fontAlgn="b" latinLnBrk="0" hangingPunct="1">
                        <a:lnSpc>
                          <a:spcPts val="174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i="0" u="none" strike="noStrike" kern="1200" baseline="0" dirty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</a:rPr>
                        <a:t>Not Specified</a:t>
                      </a:r>
                      <a:endParaRPr lang="en-US" sz="1800" b="0" i="0" u="none" strike="noStrike" baseline="0" dirty="0">
                        <a:effectLst/>
                        <a:latin typeface="Arial"/>
                      </a:endParaRPr>
                    </a:p>
                  </a:txBody>
                  <a:tcPr marL="38354" marR="38354" marT="7366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 rtl="0" eaLnBrk="1" fontAlgn="b" latinLnBrk="0" hangingPunct="1">
                        <a:lnSpc>
                          <a:spcPts val="174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i="0" u="none" strike="noStrike" kern="1200" baseline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1/8 inch Retaining Rod</a:t>
                      </a:r>
                      <a:endParaRPr lang="en-US" sz="1800" b="0" i="0" u="none" strike="noStrike" baseline="0" dirty="0">
                        <a:effectLst/>
                        <a:latin typeface="Arial"/>
                      </a:endParaRPr>
                    </a:p>
                  </a:txBody>
                  <a:tcPr marL="38354" marR="38354" marT="7366" marB="0" anchor="b">
                    <a:lnL>
                      <a:noFill/>
                    </a:lnL>
                    <a:lnR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7469">
                <a:tc>
                  <a:txBody>
                    <a:bodyPr/>
                    <a:lstStyle/>
                    <a:p>
                      <a:pPr marL="0" algn="l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b="0" i="0" u="none" strike="noStrike" baseline="0" dirty="0">
                        <a:effectLst/>
                        <a:latin typeface="Arial"/>
                      </a:endParaRPr>
                    </a:p>
                  </a:txBody>
                  <a:tcPr marL="38354" marR="38354" marT="7366" marB="0" anchor="b">
                    <a:lnL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b="0" i="0" u="none" strike="noStrike" baseline="0" dirty="0">
                        <a:effectLst/>
                        <a:latin typeface="Arial"/>
                      </a:endParaRPr>
                    </a:p>
                  </a:txBody>
                  <a:tcPr marL="38354" marR="38354" marT="7366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b="0" i="0" u="none" strike="noStrike" baseline="0" dirty="0">
                        <a:effectLst/>
                        <a:latin typeface="Arial"/>
                      </a:endParaRPr>
                    </a:p>
                  </a:txBody>
                  <a:tcPr marL="38354" marR="38354" marT="7366" marB="0" anchor="b">
                    <a:lnL>
                      <a:noFill/>
                    </a:lnL>
                    <a:lnR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51628">
                <a:tc>
                  <a:txBody>
                    <a:bodyPr/>
                    <a:lstStyle/>
                    <a:p>
                      <a:pPr marL="0" marR="0" algn="l" rtl="0" eaLnBrk="1" fontAlgn="b" latinLnBrk="0" hangingPunct="1">
                        <a:lnSpc>
                          <a:spcPts val="174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i="0" u="none" strike="noStrike" kern="1200" baseline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0.048 ± 0.004</a:t>
                      </a:r>
                      <a:endParaRPr lang="en-US" sz="1800" b="0" i="0" u="none" strike="noStrike" baseline="0" dirty="0">
                        <a:effectLst/>
                        <a:latin typeface="Arial"/>
                      </a:endParaRPr>
                    </a:p>
                  </a:txBody>
                  <a:tcPr marL="38354" marR="38354" marT="7366" marB="0" anchor="b">
                    <a:lnL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 rtl="0" eaLnBrk="1" fontAlgn="b" latinLnBrk="0" hangingPunct="1">
                        <a:lnSpc>
                          <a:spcPts val="174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i="0" u="none" strike="noStrike" kern="1200" baseline="0" dirty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</a:rPr>
                        <a:t>(0.049 ± 0.002)</a:t>
                      </a:r>
                      <a:endParaRPr lang="en-US" sz="1800" b="0" i="0" u="none" strike="noStrike" baseline="0" dirty="0">
                        <a:effectLst/>
                        <a:latin typeface="Arial"/>
                      </a:endParaRPr>
                    </a:p>
                  </a:txBody>
                  <a:tcPr marL="38354" marR="38354" marT="7366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 rtl="0" eaLnBrk="1" fontAlgn="b" latinLnBrk="0" hangingPunct="1">
                        <a:lnSpc>
                          <a:spcPts val="174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i="0" u="none" strike="noStrike" kern="1200" baseline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Main Body</a:t>
                      </a:r>
                      <a:endParaRPr lang="en-US" sz="1800" b="0" i="0" u="none" strike="noStrike" baseline="0" dirty="0">
                        <a:effectLst/>
                        <a:latin typeface="Arial"/>
                      </a:endParaRPr>
                    </a:p>
                  </a:txBody>
                  <a:tcPr marL="38354" marR="38354" marT="7366" marB="0" anchor="b">
                    <a:lnL>
                      <a:noFill/>
                    </a:lnL>
                    <a:lnR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7469">
                <a:tc>
                  <a:txBody>
                    <a:bodyPr/>
                    <a:lstStyle/>
                    <a:p>
                      <a:pPr marL="0" algn="l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b="0" i="0" u="none" strike="noStrike" baseline="0" dirty="0">
                        <a:effectLst/>
                        <a:latin typeface="Arial"/>
                      </a:endParaRPr>
                    </a:p>
                  </a:txBody>
                  <a:tcPr marL="38354" marR="38354" marT="7366" marB="0" anchor="b">
                    <a:lnL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l" rtl="0" eaLnBrk="1" fontAlgn="b" latinLnBrk="0" hangingPunct="1">
                        <a:lnSpc>
                          <a:spcPts val="174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i="0" u="none" strike="noStrike" kern="1200" baseline="0" dirty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</a:rPr>
                        <a:t>Not Specified</a:t>
                      </a:r>
                      <a:endParaRPr lang="en-US" sz="1800" b="0" i="0" u="none" strike="noStrike" baseline="0" dirty="0">
                        <a:effectLst/>
                        <a:latin typeface="Arial"/>
                      </a:endParaRPr>
                    </a:p>
                  </a:txBody>
                  <a:tcPr marL="38354" marR="38354" marT="7366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l" rtl="0" eaLnBrk="1" fontAlgn="b" latinLnBrk="0" hangingPunct="1">
                        <a:lnSpc>
                          <a:spcPts val="174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i="0" u="none" strike="noStrike" kern="1200" baseline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Globar Pan</a:t>
                      </a:r>
                      <a:endParaRPr lang="en-US" sz="1800" b="0" i="0" u="none" strike="noStrike" baseline="0" dirty="0">
                        <a:effectLst/>
                        <a:latin typeface="Arial"/>
                      </a:endParaRPr>
                    </a:p>
                  </a:txBody>
                  <a:tcPr marL="38354" marR="38354" marT="7366" marB="0" anchor="b">
                    <a:lnL>
                      <a:noFill/>
                    </a:lnL>
                    <a:lnR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17469">
                <a:tc>
                  <a:txBody>
                    <a:bodyPr/>
                    <a:lstStyle/>
                    <a:p>
                      <a:pPr marL="0" algn="l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b="0" i="0" u="none" strike="noStrike" baseline="0" dirty="0">
                        <a:effectLst/>
                        <a:latin typeface="Arial"/>
                      </a:endParaRPr>
                    </a:p>
                  </a:txBody>
                  <a:tcPr marL="38354" marR="38354" marT="7366" marB="0" anchor="b">
                    <a:lnL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 rtl="0" eaLnBrk="1" fontAlgn="b" latinLnBrk="0" hangingPunct="1">
                        <a:lnSpc>
                          <a:spcPts val="174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i="0" u="none" strike="noStrike" kern="1200" baseline="0" dirty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</a:rPr>
                        <a:t>Not Specified</a:t>
                      </a:r>
                      <a:endParaRPr lang="en-US" sz="1800" b="0" i="0" u="none" strike="noStrike" baseline="0" dirty="0">
                        <a:effectLst/>
                        <a:latin typeface="Arial"/>
                      </a:endParaRPr>
                    </a:p>
                  </a:txBody>
                  <a:tcPr marL="38354" marR="38354" marT="7366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 rtl="0" eaLnBrk="1" fontAlgn="b" latinLnBrk="0" hangingPunct="1">
                        <a:lnSpc>
                          <a:spcPts val="174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i="0" u="none" strike="noStrike" kern="1200" baseline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Holding Chamber</a:t>
                      </a:r>
                      <a:endParaRPr lang="en-US" sz="1800" b="0" i="0" u="none" strike="noStrike" baseline="0" dirty="0">
                        <a:effectLst/>
                        <a:latin typeface="Arial"/>
                      </a:endParaRPr>
                    </a:p>
                  </a:txBody>
                  <a:tcPr marL="38354" marR="38354" marT="7366" marB="0" anchor="b">
                    <a:lnL>
                      <a:noFill/>
                    </a:lnL>
                    <a:lnR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7469">
                <a:tc>
                  <a:txBody>
                    <a:bodyPr/>
                    <a:lstStyle/>
                    <a:p>
                      <a:pPr marL="0" algn="l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b="0" i="0" u="none" strike="noStrike" baseline="0" dirty="0">
                        <a:effectLst/>
                        <a:latin typeface="Arial"/>
                      </a:endParaRPr>
                    </a:p>
                  </a:txBody>
                  <a:tcPr marL="38354" marR="38354" marT="7366" marB="0" anchor="b">
                    <a:lnL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l" rtl="0" eaLnBrk="1" fontAlgn="b" latinLnBrk="0" hangingPunct="1">
                        <a:lnSpc>
                          <a:spcPts val="174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i="0" u="none" strike="noStrike" kern="1200" baseline="0" dirty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</a:rPr>
                        <a:t>Not Specified</a:t>
                      </a:r>
                      <a:endParaRPr lang="en-US" sz="1800" b="0" i="0" u="none" strike="noStrike" baseline="0" dirty="0">
                        <a:effectLst/>
                        <a:latin typeface="Arial"/>
                      </a:endParaRPr>
                    </a:p>
                  </a:txBody>
                  <a:tcPr marL="38354" marR="38354" marT="7366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l" rtl="0" eaLnBrk="1" fontAlgn="b" latinLnBrk="0" hangingPunct="1">
                        <a:lnSpc>
                          <a:spcPts val="174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i="0" u="none" strike="noStrike" kern="1200" baseline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Second Stage Plate</a:t>
                      </a:r>
                      <a:endParaRPr lang="en-US" sz="1800" b="0" i="0" u="none" strike="noStrike" baseline="0" dirty="0">
                        <a:effectLst/>
                        <a:latin typeface="Arial"/>
                      </a:endParaRPr>
                    </a:p>
                  </a:txBody>
                  <a:tcPr marL="38354" marR="38354" marT="7366" marB="0" anchor="b">
                    <a:lnL>
                      <a:noFill/>
                    </a:lnL>
                    <a:lnR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17469">
                <a:tc>
                  <a:txBody>
                    <a:bodyPr/>
                    <a:lstStyle/>
                    <a:p>
                      <a:pPr marL="0" algn="l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b="0" i="0" u="none" strike="noStrike" baseline="0" dirty="0">
                        <a:effectLst/>
                        <a:latin typeface="Arial"/>
                      </a:endParaRPr>
                    </a:p>
                  </a:txBody>
                  <a:tcPr marL="38354" marR="38354" marT="7366" marB="0" anchor="b">
                    <a:lnL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 rtl="0" eaLnBrk="1" fontAlgn="b" latinLnBrk="0" hangingPunct="1">
                        <a:lnSpc>
                          <a:spcPts val="174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i="0" u="none" strike="noStrike" kern="1200" baseline="0" dirty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</a:rPr>
                        <a:t>Not Specified</a:t>
                      </a:r>
                      <a:endParaRPr lang="en-US" sz="1800" b="0" i="0" u="none" strike="noStrike" baseline="0" dirty="0">
                        <a:effectLst/>
                        <a:latin typeface="Arial"/>
                      </a:endParaRPr>
                    </a:p>
                  </a:txBody>
                  <a:tcPr marL="38354" marR="38354" marT="7366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 rtl="0" eaLnBrk="1" fontAlgn="b" latinLnBrk="0" hangingPunct="1">
                        <a:lnSpc>
                          <a:spcPts val="174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i="0" u="none" strike="noStrike" kern="1200" baseline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Lower Air Plenum</a:t>
                      </a:r>
                      <a:endParaRPr lang="en-US" sz="1800" b="0" i="0" u="none" strike="noStrike" baseline="0" dirty="0">
                        <a:effectLst/>
                        <a:latin typeface="Arial"/>
                      </a:endParaRPr>
                    </a:p>
                  </a:txBody>
                  <a:tcPr marL="38354" marR="38354" marT="7366" marB="0" anchor="b">
                    <a:lnL>
                      <a:noFill/>
                    </a:lnL>
                    <a:lnR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Rectangle 1"/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685800" y="1066800"/>
            <a:ext cx="7696200" cy="1384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lvl="0" indent="-342900" algn="l">
              <a:spcBef>
                <a:spcPct val="0"/>
              </a:spcBef>
              <a:buFont typeface="Arial" pitchFamily="34" charset="0"/>
              <a:buChar char="•"/>
              <a:tabLst>
                <a:tab pos="914400" algn="l"/>
              </a:tabLst>
            </a:pPr>
            <a:r>
              <a:rPr lang="en-US" sz="2800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Insulation </a:t>
            </a:r>
            <a:r>
              <a:rPr lang="en-US" sz="2800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Thermal </a:t>
            </a:r>
            <a:r>
              <a:rPr lang="en-US" sz="2800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Conductivity Criteria</a:t>
            </a:r>
            <a:endParaRPr lang="en-US" sz="2800" dirty="0">
              <a:solidFill>
                <a:schemeClr val="tx1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342900" lvl="0" indent="-342900" algn="l">
              <a:spcBef>
                <a:spcPct val="0"/>
              </a:spcBef>
              <a:buFont typeface="Arial" pitchFamily="34" charset="0"/>
              <a:buChar char="•"/>
              <a:tabLst>
                <a:tab pos="914400" algn="l"/>
              </a:tabLst>
            </a:pPr>
            <a:r>
              <a:rPr lang="en-US" sz="2800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Overlap </a:t>
            </a:r>
            <a:r>
              <a:rPr lang="en-US" sz="2800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Criteria</a:t>
            </a:r>
          </a:p>
          <a:p>
            <a:pPr marL="342900" lvl="0" indent="-342900" algn="l">
              <a:spcBef>
                <a:spcPct val="0"/>
              </a:spcBef>
              <a:buFont typeface="Arial" pitchFamily="34" charset="0"/>
              <a:buChar char="•"/>
              <a:tabLst>
                <a:tab pos="914400" algn="l"/>
              </a:tabLst>
            </a:pPr>
            <a:r>
              <a:rPr lang="en-US" sz="2800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Component </a:t>
            </a:r>
            <a:r>
              <a:rPr lang="en-US" sz="2800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Metal Thickness &amp; Tolerances </a:t>
            </a:r>
            <a:r>
              <a:rPr lang="en-US" sz="2800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Table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 bwMode="auto">
          <a:xfrm>
            <a:off x="685800" y="228600"/>
            <a:ext cx="77724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l" eaLnBrk="1" hangingPunct="1"/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Standardized Construction</a:t>
            </a:r>
          </a:p>
        </p:txBody>
      </p:sp>
      <p:sp>
        <p:nvSpPr>
          <p:cNvPr id="5" name="Rectangle 4"/>
          <p:cNvSpPr/>
          <p:nvPr/>
        </p:nvSpPr>
        <p:spPr>
          <a:xfrm>
            <a:off x="1409700" y="2669232"/>
            <a:ext cx="6781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   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New          	    Previous	      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Component</a:t>
            </a:r>
          </a:p>
        </p:txBody>
      </p:sp>
    </p:spTree>
    <p:extLst>
      <p:ext uri="{BB962C8B-B14F-4D97-AF65-F5344CB8AC3E}">
        <p14:creationId xmlns:p14="http://schemas.microsoft.com/office/powerpoint/2010/main" val="4250357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9579668"/>
              </p:ext>
            </p:extLst>
          </p:nvPr>
        </p:nvGraphicFramePr>
        <p:xfrm>
          <a:off x="914400" y="1905003"/>
          <a:ext cx="7238999" cy="4571996"/>
        </p:xfrm>
        <a:graphic>
          <a:graphicData uri="http://schemas.openxmlformats.org/drawingml/2006/table">
            <a:tbl>
              <a:tblPr firstRow="1" firstCol="1" bandRow="1"/>
              <a:tblGrid>
                <a:gridCol w="2289707"/>
                <a:gridCol w="1831767"/>
                <a:gridCol w="3117525"/>
              </a:tblGrid>
              <a:tr h="325239">
                <a:tc>
                  <a:txBody>
                    <a:bodyPr/>
                    <a:lstStyle/>
                    <a:p>
                      <a:pPr marL="0" marR="0" algn="l">
                        <a:lnSpc>
                          <a:spcPts val="174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0.042 ± 0.004</a:t>
                      </a:r>
                      <a:endParaRPr lang="en-US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9530" marR="49530" marT="9525" marB="0" anchor="b">
                    <a:lnL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ts val="174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200" dirty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</a:rPr>
                        <a:t>(0.042 ± 0.002)</a:t>
                      </a:r>
                      <a:endParaRPr lang="en-US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9530" marR="49530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ts val="174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Diamond Mask</a:t>
                      </a:r>
                      <a:endParaRPr lang="en-US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9530" marR="49530" marT="9525" marB="0" anchor="b">
                    <a:lnL>
                      <a:noFill/>
                    </a:lnL>
                    <a:lnR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7104">
                <a:tc>
                  <a:txBody>
                    <a:bodyPr/>
                    <a:lstStyle/>
                    <a:p>
                      <a:pPr algn="l"/>
                      <a:endParaRPr lang="en-US" sz="1800" dirty="0">
                        <a:effectLst/>
                        <a:latin typeface="Times New Roman"/>
                      </a:endParaRPr>
                    </a:p>
                  </a:txBody>
                  <a:tcPr marL="49530" marR="49530" marT="9525" marB="0" anchor="b">
                    <a:lnL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800" dirty="0">
                        <a:effectLst/>
                        <a:latin typeface="Times New Roman"/>
                      </a:endParaRPr>
                    </a:p>
                  </a:txBody>
                  <a:tcPr marL="49530" marR="49530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800" dirty="0">
                        <a:effectLst/>
                        <a:latin typeface="Times New Roman"/>
                      </a:endParaRPr>
                    </a:p>
                  </a:txBody>
                  <a:tcPr marL="49530" marR="49530" marT="9525" marB="0" anchor="b">
                    <a:lnL>
                      <a:noFill/>
                    </a:lnL>
                    <a:lnR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25239">
                <a:tc>
                  <a:txBody>
                    <a:bodyPr/>
                    <a:lstStyle/>
                    <a:p>
                      <a:pPr marL="0" marR="0" algn="l">
                        <a:lnSpc>
                          <a:spcPts val="174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0.036 ± 0.003</a:t>
                      </a:r>
                      <a:endParaRPr lang="en-US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9530" marR="49530" marT="9525" marB="0" anchor="b">
                    <a:lnL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ts val="174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200" dirty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</a:rPr>
                        <a:t>(0.030 ± 0.008)</a:t>
                      </a:r>
                      <a:endParaRPr lang="en-US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9530" marR="49530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ts val="174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Reflector Plate</a:t>
                      </a:r>
                      <a:endParaRPr lang="en-US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9530" marR="49530" marT="9525" marB="0" anchor="b">
                    <a:lnL>
                      <a:noFill/>
                    </a:lnL>
                    <a:lnR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7104">
                <a:tc>
                  <a:txBody>
                    <a:bodyPr/>
                    <a:lstStyle/>
                    <a:p>
                      <a:pPr algn="l"/>
                      <a:endParaRPr lang="en-US" sz="1800" dirty="0">
                        <a:effectLst/>
                        <a:latin typeface="Times New Roman"/>
                      </a:endParaRPr>
                    </a:p>
                  </a:txBody>
                  <a:tcPr marL="49530" marR="49530" marT="9525" marB="0" anchor="b">
                    <a:lnL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ts val="174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200" dirty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</a:rPr>
                        <a:t>24-Gauge Steal</a:t>
                      </a:r>
                      <a:endParaRPr lang="en-US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9530" marR="49530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ts val="174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Sample Holder Plate</a:t>
                      </a:r>
                      <a:endParaRPr lang="en-US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9530" marR="49530" marT="9525" marB="0" anchor="b">
                    <a:lnL>
                      <a:noFill/>
                    </a:lnL>
                    <a:lnR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27104">
                <a:tc>
                  <a:txBody>
                    <a:bodyPr/>
                    <a:lstStyle/>
                    <a:p>
                      <a:pPr algn="l"/>
                      <a:endParaRPr lang="en-US" sz="1800" dirty="0">
                        <a:effectLst/>
                        <a:latin typeface="Times New Roman"/>
                      </a:endParaRPr>
                    </a:p>
                  </a:txBody>
                  <a:tcPr marL="49530" marR="49530" marT="9525" marB="0" anchor="b">
                    <a:lnL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800" dirty="0">
                        <a:effectLst/>
                        <a:latin typeface="Times New Roman"/>
                      </a:endParaRPr>
                    </a:p>
                  </a:txBody>
                  <a:tcPr marL="49530" marR="49530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800" dirty="0">
                        <a:effectLst/>
                        <a:latin typeface="Times New Roman"/>
                      </a:endParaRPr>
                    </a:p>
                  </a:txBody>
                  <a:tcPr marL="49530" marR="49530" marT="9525" marB="0" anchor="b">
                    <a:lnL>
                      <a:noFill/>
                    </a:lnL>
                    <a:lnR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5239">
                <a:tc>
                  <a:txBody>
                    <a:bodyPr/>
                    <a:lstStyle/>
                    <a:p>
                      <a:pPr marL="0" marR="0" algn="l">
                        <a:lnSpc>
                          <a:spcPts val="174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0.030 ± 0.003</a:t>
                      </a:r>
                      <a:endParaRPr lang="en-US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9530" marR="49530" marT="9525" marB="0" anchor="b">
                    <a:lnL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ts val="174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200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</a:rPr>
                        <a:t>(0.031 </a:t>
                      </a:r>
                      <a:r>
                        <a:rPr lang="en-US" sz="1800" kern="1200" dirty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</a:rPr>
                        <a:t>± </a:t>
                      </a:r>
                      <a:r>
                        <a:rPr lang="en-US" sz="1800" kern="1200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</a:rPr>
                        <a:t>0.002)</a:t>
                      </a:r>
                      <a:endParaRPr lang="en-US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9530" marR="49530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ts val="174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200" dirty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</a:rPr>
                        <a:t>Outer Pyramid (Removed)</a:t>
                      </a:r>
                      <a:endParaRPr lang="en-US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9530" marR="49530" marT="9525" marB="0" anchor="b">
                    <a:lnL>
                      <a:noFill/>
                    </a:lnL>
                    <a:lnR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27104">
                <a:tc>
                  <a:txBody>
                    <a:bodyPr/>
                    <a:lstStyle/>
                    <a:p>
                      <a:pPr algn="l"/>
                      <a:endParaRPr lang="en-US" sz="1800" dirty="0">
                        <a:effectLst/>
                        <a:latin typeface="Times New Roman"/>
                      </a:endParaRPr>
                    </a:p>
                  </a:txBody>
                  <a:tcPr marL="49530" marR="49530" marT="9525" marB="0" anchor="b">
                    <a:lnL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ts val="174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200" dirty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</a:rPr>
                        <a:t>Not Specified</a:t>
                      </a:r>
                      <a:endParaRPr lang="en-US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9530" marR="49530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ts val="174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Radiation Doors (2)</a:t>
                      </a:r>
                      <a:endParaRPr lang="en-US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9530" marR="49530" marT="9525" marB="0" anchor="b">
                    <a:lnL>
                      <a:noFill/>
                    </a:lnL>
                    <a:lnR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7104">
                <a:tc>
                  <a:txBody>
                    <a:bodyPr/>
                    <a:lstStyle/>
                    <a:p>
                      <a:pPr algn="l"/>
                      <a:endParaRPr lang="en-US" sz="1800" dirty="0">
                        <a:effectLst/>
                        <a:latin typeface="Times New Roman"/>
                      </a:endParaRPr>
                    </a:p>
                  </a:txBody>
                  <a:tcPr marL="49530" marR="49530" marT="9525" marB="0" anchor="b">
                    <a:lnL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800" dirty="0">
                        <a:effectLst/>
                        <a:latin typeface="Times New Roman"/>
                      </a:endParaRPr>
                    </a:p>
                  </a:txBody>
                  <a:tcPr marL="49530" marR="49530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800" dirty="0">
                        <a:effectLst/>
                        <a:latin typeface="Times New Roman"/>
                      </a:endParaRPr>
                    </a:p>
                  </a:txBody>
                  <a:tcPr marL="49530" marR="49530" marT="9525" marB="0" anchor="b">
                    <a:lnL>
                      <a:noFill/>
                    </a:lnL>
                    <a:lnR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25239">
                <a:tc>
                  <a:txBody>
                    <a:bodyPr/>
                    <a:lstStyle/>
                    <a:p>
                      <a:pPr marL="0" marR="0" algn="l">
                        <a:lnSpc>
                          <a:spcPts val="174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0.018 ± 0.002</a:t>
                      </a:r>
                      <a:endParaRPr lang="en-US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9530" marR="49530" marT="9525" marB="0" anchor="b">
                    <a:lnL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ts val="174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200" dirty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</a:rPr>
                        <a:t>Unchanged</a:t>
                      </a:r>
                      <a:endParaRPr lang="en-US" sz="180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9530" marR="49530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ts val="174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Inner </a:t>
                      </a:r>
                      <a:r>
                        <a:rPr lang="en-US" sz="1800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Pyramid </a:t>
                      </a:r>
                      <a:r>
                        <a:rPr lang="en-US" sz="1800" kern="1200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</a:rPr>
                        <a:t>(Modified)</a:t>
                      </a:r>
                      <a:endParaRPr lang="en-US" sz="180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9530" marR="49530" marT="9525" marB="0" anchor="b">
                    <a:lnL>
                      <a:noFill/>
                    </a:lnL>
                    <a:lnR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7104">
                <a:tc>
                  <a:txBody>
                    <a:bodyPr/>
                    <a:lstStyle/>
                    <a:p>
                      <a:pPr algn="l"/>
                      <a:endParaRPr lang="en-US" sz="1800" dirty="0">
                        <a:effectLst/>
                        <a:latin typeface="Times New Roman"/>
                      </a:endParaRPr>
                    </a:p>
                  </a:txBody>
                  <a:tcPr marL="49530" marR="49530" marT="9525" marB="0" anchor="b">
                    <a:lnL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ts val="174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</a:rPr>
                        <a:t>Unchanged</a:t>
                      </a:r>
                      <a:endParaRPr lang="en-US" sz="180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9530" marR="49530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ts val="174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200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</a:rPr>
                        <a:t>Chimney (Removed)</a:t>
                      </a:r>
                      <a:endParaRPr lang="en-US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9530" marR="49530" marT="9525" marB="0" anchor="b">
                    <a:lnL>
                      <a:noFill/>
                    </a:lnL>
                    <a:lnR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27104">
                <a:tc>
                  <a:txBody>
                    <a:bodyPr/>
                    <a:lstStyle/>
                    <a:p>
                      <a:pPr algn="l"/>
                      <a:endParaRPr lang="en-US" sz="1800" dirty="0">
                        <a:effectLst/>
                        <a:latin typeface="Times New Roman"/>
                      </a:endParaRPr>
                    </a:p>
                  </a:txBody>
                  <a:tcPr marL="49530" marR="49530" marT="9525" marB="0" anchor="b">
                    <a:lnL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ts val="174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200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</a:rPr>
                        <a:t>Unchanged</a:t>
                      </a:r>
                      <a:endParaRPr lang="en-US" sz="180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9530" marR="49530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ts val="174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200" dirty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</a:rPr>
                        <a:t>Baffle </a:t>
                      </a:r>
                      <a:r>
                        <a:rPr lang="en-US" sz="1800" kern="1200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</a:rPr>
                        <a:t>Plate (Removed)</a:t>
                      </a:r>
                      <a:endParaRPr lang="en-US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9530" marR="49530" marT="9525" marB="0" anchor="b">
                    <a:lnL>
                      <a:noFill/>
                    </a:lnL>
                    <a:lnR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7104">
                <a:tc>
                  <a:txBody>
                    <a:bodyPr/>
                    <a:lstStyle/>
                    <a:p>
                      <a:pPr algn="l"/>
                      <a:endParaRPr lang="en-US" sz="1800" dirty="0">
                        <a:effectLst/>
                        <a:latin typeface="Times New Roman"/>
                      </a:endParaRPr>
                    </a:p>
                  </a:txBody>
                  <a:tcPr marL="49530" marR="49530" marT="9525" marB="0" anchor="b">
                    <a:lnL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ts val="174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Unchanged</a:t>
                      </a:r>
                      <a:endParaRPr lang="en-US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9530" marR="49530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ts val="174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Sample Holders</a:t>
                      </a:r>
                      <a:endParaRPr lang="en-US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9530" marR="49530" marT="9525" marB="0" anchor="b">
                    <a:lnL>
                      <a:noFill/>
                    </a:lnL>
                    <a:lnR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27104">
                <a:tc>
                  <a:txBody>
                    <a:bodyPr/>
                    <a:lstStyle/>
                    <a:p>
                      <a:pPr algn="l"/>
                      <a:endParaRPr lang="en-US" sz="1800" dirty="0">
                        <a:effectLst/>
                        <a:latin typeface="Times New Roman"/>
                      </a:endParaRPr>
                    </a:p>
                  </a:txBody>
                  <a:tcPr marL="49530" marR="49530" marT="9525" marB="0" anchor="b">
                    <a:lnL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ts val="174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Unchanged</a:t>
                      </a:r>
                      <a:endParaRPr lang="en-US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9530" marR="49530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ts val="174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Holder Spring</a:t>
                      </a:r>
                      <a:endParaRPr lang="en-US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9530" marR="49530" marT="9525" marB="0" anchor="b">
                    <a:lnL>
                      <a:noFill/>
                    </a:lnL>
                    <a:lnR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7104">
                <a:tc>
                  <a:txBody>
                    <a:bodyPr/>
                    <a:lstStyle/>
                    <a:p>
                      <a:pPr algn="l"/>
                      <a:endParaRPr lang="en-US" sz="1800" dirty="0">
                        <a:effectLst/>
                        <a:latin typeface="Times New Roman"/>
                      </a:endParaRPr>
                    </a:p>
                  </a:txBody>
                  <a:tcPr marL="49530" marR="49530" marT="9525" marB="0" anchor="b">
                    <a:lnL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ts val="174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Unchanged</a:t>
                      </a:r>
                      <a:endParaRPr lang="en-US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9530" marR="49530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ts val="174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Retaining Ring</a:t>
                      </a:r>
                      <a:endParaRPr lang="en-US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9530" marR="49530" marT="9525" marB="0" anchor="b">
                    <a:lnL>
                      <a:noFill/>
                    </a:lnL>
                    <a:lnR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5" name="Title 1"/>
          <p:cNvSpPr txBox="1">
            <a:spLocks noGrp="1"/>
          </p:cNvSpPr>
          <p:nvPr>
            <p:ph type="ctrTitle"/>
          </p:nvPr>
        </p:nvSpPr>
        <p:spPr bwMode="auto">
          <a:xfrm>
            <a:off x="685800" y="228600"/>
            <a:ext cx="77724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l" eaLnBrk="1" hangingPunct="1"/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Standardized Construction</a:t>
            </a:r>
          </a:p>
        </p:txBody>
      </p:sp>
      <p:sp>
        <p:nvSpPr>
          <p:cNvPr id="6" name="Rectangle 5"/>
          <p:cNvSpPr/>
          <p:nvPr/>
        </p:nvSpPr>
        <p:spPr>
          <a:xfrm>
            <a:off x="1143000" y="1371600"/>
            <a:ext cx="6781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   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New          	    Previous	      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Component</a:t>
            </a:r>
          </a:p>
        </p:txBody>
      </p:sp>
    </p:spTree>
    <p:extLst>
      <p:ext uri="{BB962C8B-B14F-4D97-AF65-F5344CB8AC3E}">
        <p14:creationId xmlns:p14="http://schemas.microsoft.com/office/powerpoint/2010/main" val="1204314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HR2 Exhaust Assembly</a:t>
            </a:r>
          </a:p>
        </p:txBody>
      </p:sp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523999"/>
            <a:ext cx="8285163" cy="5240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200400" y="1969532"/>
            <a:ext cx="24384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1” Stiffening Doubler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419600" y="5747266"/>
            <a:ext cx="18288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1” Flange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762000" y="6477000"/>
            <a:ext cx="41910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4476750" y="6444734"/>
            <a:ext cx="41910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0463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 noGrp="1"/>
          </p:cNvSpPr>
          <p:nvPr>
            <p:ph type="ctrTitle"/>
          </p:nvPr>
        </p:nvSpPr>
        <p:spPr bwMode="auto">
          <a:xfrm>
            <a:off x="685800" y="228600"/>
            <a:ext cx="77724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l" eaLnBrk="1" hangingPunct="1"/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Standardized Construction</a:t>
            </a:r>
          </a:p>
        </p:txBody>
      </p:sp>
      <p:sp>
        <p:nvSpPr>
          <p:cNvPr id="3" name="Rectangle 2"/>
          <p:cNvSpPr/>
          <p:nvPr/>
        </p:nvSpPr>
        <p:spPr>
          <a:xfrm>
            <a:off x="676275" y="1066800"/>
            <a:ext cx="822960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/>
              <a:buChar char=""/>
            </a:pPr>
            <a:r>
              <a:rPr lang="en-US" sz="2000" dirty="0" smtClean="0">
                <a:latin typeface="Times New Roman"/>
                <a:ea typeface="Times New Roman"/>
              </a:rPr>
              <a:t>Exhaust Stack Mounting</a:t>
            </a:r>
            <a:endParaRPr lang="en-US" sz="2000" dirty="0">
              <a:latin typeface="Times New Roman"/>
              <a:ea typeface="Times New Roman"/>
            </a:endParaRPr>
          </a:p>
          <a:p>
            <a:pPr marL="742950" marR="0" lvl="1" indent="-285750">
              <a:spcBef>
                <a:spcPts val="0"/>
              </a:spcBef>
              <a:spcAft>
                <a:spcPts val="0"/>
              </a:spcAft>
              <a:buFont typeface="Courier New"/>
              <a:buChar char="o"/>
            </a:pPr>
            <a:r>
              <a:rPr lang="en-US" sz="2000" dirty="0" smtClean="0">
                <a:latin typeface="Times New Roman"/>
                <a:ea typeface="Times New Roman"/>
              </a:rPr>
              <a:t>#10-32 </a:t>
            </a:r>
            <a:r>
              <a:rPr lang="en-US" sz="2000" dirty="0">
                <a:latin typeface="Times New Roman"/>
                <a:ea typeface="Times New Roman"/>
              </a:rPr>
              <a:t>x ¾” Bolts / Washers / </a:t>
            </a:r>
            <a:r>
              <a:rPr lang="en-US" sz="2000" dirty="0" smtClean="0">
                <a:latin typeface="Times New Roman"/>
                <a:ea typeface="Times New Roman"/>
              </a:rPr>
              <a:t>nuts (28)</a:t>
            </a:r>
            <a:endParaRPr lang="en-US" sz="2000" dirty="0">
              <a:latin typeface="Times New Roman"/>
              <a:ea typeface="Times New Roman"/>
            </a:endParaRPr>
          </a:p>
          <a:p>
            <a:pPr marL="742950" marR="0" lvl="1" indent="-285750">
              <a:spcBef>
                <a:spcPts val="0"/>
              </a:spcBef>
              <a:spcAft>
                <a:spcPts val="0"/>
              </a:spcAft>
              <a:buFont typeface="Courier New"/>
              <a:buChar char="o"/>
            </a:pPr>
            <a:r>
              <a:rPr lang="en-US" sz="2000" dirty="0" smtClean="0">
                <a:latin typeface="Times New Roman"/>
                <a:ea typeface="Times New Roman"/>
              </a:rPr>
              <a:t>Gasket </a:t>
            </a:r>
            <a:endParaRPr lang="en-US" sz="2000" dirty="0">
              <a:latin typeface="Times New Roman"/>
              <a:ea typeface="Times New Roman"/>
            </a:endParaRPr>
          </a:p>
          <a:p>
            <a:pPr marL="742950" marR="0" lvl="1" indent="-285750">
              <a:spcBef>
                <a:spcPts val="0"/>
              </a:spcBef>
              <a:spcAft>
                <a:spcPts val="0"/>
              </a:spcAft>
              <a:buFont typeface="Courier New"/>
              <a:buChar char="o"/>
            </a:pPr>
            <a:r>
              <a:rPr lang="en-US" sz="2000" dirty="0">
                <a:latin typeface="Times New Roman"/>
                <a:ea typeface="Times New Roman"/>
              </a:rPr>
              <a:t>0.036 +/- 0.003 Aluminum </a:t>
            </a:r>
            <a:r>
              <a:rPr lang="en-US" sz="2000" dirty="0" smtClean="0">
                <a:latin typeface="Times New Roman"/>
                <a:ea typeface="Times New Roman"/>
              </a:rPr>
              <a:t>Covering</a:t>
            </a:r>
            <a:endParaRPr lang="en-US" sz="2000" dirty="0">
              <a:latin typeface="Times New Roman"/>
              <a:ea typeface="Times New Roman"/>
            </a:endParaRPr>
          </a:p>
          <a:p>
            <a:pPr marL="742950" marR="0" lvl="1" indent="-285750">
              <a:spcBef>
                <a:spcPts val="0"/>
              </a:spcBef>
              <a:spcAft>
                <a:spcPts val="0"/>
              </a:spcAft>
              <a:buFont typeface="Courier New"/>
              <a:buChar char="o"/>
            </a:pPr>
            <a:r>
              <a:rPr lang="en-US" sz="2000" dirty="0">
                <a:latin typeface="Times New Roman"/>
                <a:ea typeface="Times New Roman"/>
              </a:rPr>
              <a:t>No substitutions permitted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/>
              <a:buChar char=""/>
            </a:pPr>
            <a:endParaRPr lang="en-US" sz="2000" dirty="0" smtClean="0">
              <a:latin typeface="Times New Roman"/>
              <a:ea typeface="Times New Roman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/>
              <a:buChar char=""/>
            </a:pPr>
            <a:r>
              <a:rPr lang="en-US" sz="2000" dirty="0" smtClean="0">
                <a:latin typeface="Times New Roman"/>
                <a:ea typeface="Times New Roman"/>
              </a:rPr>
              <a:t>Main body</a:t>
            </a:r>
          </a:p>
          <a:p>
            <a:pPr marL="800100" lvl="1" indent="-342900">
              <a:spcBef>
                <a:spcPts val="0"/>
              </a:spcBef>
              <a:spcAft>
                <a:spcPts val="0"/>
              </a:spcAft>
              <a:buFont typeface="Courier New" pitchFamily="49" charset="0"/>
              <a:buChar char="o"/>
            </a:pPr>
            <a:r>
              <a:rPr lang="en-US" sz="2000" dirty="0" smtClean="0">
                <a:latin typeface="Times New Roman"/>
                <a:ea typeface="Times New Roman"/>
              </a:rPr>
              <a:t>Dimensions</a:t>
            </a:r>
            <a:endParaRPr lang="en-US" sz="2000" dirty="0">
              <a:latin typeface="Times New Roman"/>
              <a:ea typeface="Times New Roman"/>
            </a:endParaRPr>
          </a:p>
          <a:p>
            <a:pPr marL="742950" marR="0" lvl="1" indent="-285750">
              <a:spcBef>
                <a:spcPts val="0"/>
              </a:spcBef>
              <a:spcAft>
                <a:spcPts val="0"/>
              </a:spcAft>
              <a:buFont typeface="Courier New"/>
              <a:buChar char="o"/>
            </a:pPr>
            <a:r>
              <a:rPr lang="en-US" sz="2000" dirty="0">
                <a:latin typeface="Times New Roman"/>
                <a:ea typeface="Times New Roman"/>
              </a:rPr>
              <a:t>Observation window</a:t>
            </a:r>
          </a:p>
          <a:p>
            <a:pPr marL="742950" marR="0" lvl="1" indent="-285750">
              <a:spcBef>
                <a:spcPts val="0"/>
              </a:spcBef>
              <a:spcAft>
                <a:spcPts val="0"/>
              </a:spcAft>
              <a:buFont typeface="Courier New"/>
              <a:buChar char="o"/>
            </a:pPr>
            <a:r>
              <a:rPr lang="en-US" sz="2000" dirty="0">
                <a:latin typeface="Times New Roman"/>
                <a:ea typeface="Times New Roman"/>
              </a:rPr>
              <a:t>Inner radiation doors</a:t>
            </a:r>
          </a:p>
          <a:p>
            <a:pPr marL="742950" marR="0" lvl="1" indent="-285750">
              <a:spcBef>
                <a:spcPts val="0"/>
              </a:spcBef>
              <a:spcAft>
                <a:spcPts val="0"/>
              </a:spcAft>
              <a:buFont typeface="Courier New"/>
              <a:buChar char="o"/>
            </a:pPr>
            <a:r>
              <a:rPr lang="en-US" sz="2000" dirty="0">
                <a:latin typeface="Times New Roman"/>
                <a:ea typeface="Times New Roman"/>
              </a:rPr>
              <a:t>Rear globar pan</a:t>
            </a:r>
          </a:p>
          <a:p>
            <a:pPr marL="742950" marR="0" lvl="1" indent="-285750">
              <a:spcBef>
                <a:spcPts val="0"/>
              </a:spcBef>
              <a:spcAft>
                <a:spcPts val="0"/>
              </a:spcAft>
              <a:buFont typeface="Courier New"/>
              <a:buChar char="o"/>
            </a:pPr>
            <a:r>
              <a:rPr lang="en-US" sz="2000" dirty="0">
                <a:latin typeface="Times New Roman"/>
                <a:ea typeface="Times New Roman"/>
              </a:rPr>
              <a:t>Reflector plate</a:t>
            </a:r>
          </a:p>
          <a:p>
            <a:pPr marL="742950" marR="0" lvl="1" indent="-285750">
              <a:spcBef>
                <a:spcPts val="0"/>
              </a:spcBef>
              <a:spcAft>
                <a:spcPts val="0"/>
              </a:spcAft>
              <a:buFont typeface="Courier New"/>
              <a:buChar char="o"/>
            </a:pPr>
            <a:r>
              <a:rPr lang="en-US" sz="2000" dirty="0">
                <a:latin typeface="Times New Roman"/>
                <a:ea typeface="Times New Roman"/>
              </a:rPr>
              <a:t>Diamond plate shaft</a:t>
            </a:r>
          </a:p>
          <a:p>
            <a:pPr marL="742950" marR="0" lvl="1" indent="-285750">
              <a:spcBef>
                <a:spcPts val="0"/>
              </a:spcBef>
              <a:spcAft>
                <a:spcPts val="0"/>
              </a:spcAft>
              <a:buFont typeface="Courier New"/>
              <a:buChar char="o"/>
            </a:pPr>
            <a:r>
              <a:rPr lang="en-US" sz="2000" dirty="0">
                <a:latin typeface="Times New Roman"/>
                <a:ea typeface="Times New Roman"/>
              </a:rPr>
              <a:t>Upper Pilot/Calibration Burner</a:t>
            </a:r>
          </a:p>
          <a:p>
            <a:pPr marL="742950" marR="0" lvl="1" indent="-285750">
              <a:spcBef>
                <a:spcPts val="0"/>
              </a:spcBef>
              <a:spcAft>
                <a:spcPts val="0"/>
              </a:spcAft>
              <a:buFont typeface="Courier New"/>
              <a:buChar char="o"/>
            </a:pPr>
            <a:r>
              <a:rPr lang="en-US" sz="2000" dirty="0">
                <a:latin typeface="Times New Roman"/>
                <a:ea typeface="Times New Roman"/>
              </a:rPr>
              <a:t>Second </a:t>
            </a:r>
            <a:r>
              <a:rPr lang="en-US" sz="2000" dirty="0" smtClean="0">
                <a:latin typeface="Times New Roman"/>
                <a:ea typeface="Times New Roman"/>
              </a:rPr>
              <a:t>Stage Plate</a:t>
            </a:r>
            <a:endParaRPr lang="en-US" sz="2000" dirty="0">
              <a:latin typeface="Times New Roman"/>
              <a:ea typeface="Times New Roman"/>
            </a:endParaRPr>
          </a:p>
          <a:p>
            <a:pPr marL="1143000" marR="0" lvl="2" indent="-228600">
              <a:spcBef>
                <a:spcPts val="0"/>
              </a:spcBef>
              <a:spcAft>
                <a:spcPts val="0"/>
              </a:spcAft>
              <a:buFont typeface="Wingdings"/>
              <a:buChar char=""/>
            </a:pPr>
            <a:r>
              <a:rPr lang="en-US" sz="2000" dirty="0">
                <a:latin typeface="Times New Roman"/>
                <a:ea typeface="Times New Roman"/>
              </a:rPr>
              <a:t>Hole pattern (Centered in Chamber)</a:t>
            </a:r>
          </a:p>
          <a:p>
            <a:pPr marL="1143000" marR="0" lvl="2" indent="-228600">
              <a:spcBef>
                <a:spcPts val="0"/>
              </a:spcBef>
              <a:spcAft>
                <a:spcPts val="0"/>
              </a:spcAft>
              <a:buFont typeface="Wingdings"/>
              <a:buChar char=""/>
            </a:pPr>
            <a:r>
              <a:rPr lang="en-US" sz="2000" dirty="0">
                <a:latin typeface="Times New Roman"/>
                <a:ea typeface="Times New Roman"/>
              </a:rPr>
              <a:t>Perimeter sealed</a:t>
            </a:r>
          </a:p>
          <a:p>
            <a:pPr marL="1143000" marR="0" lvl="2" indent="-228600">
              <a:spcBef>
                <a:spcPts val="0"/>
              </a:spcBef>
              <a:spcAft>
                <a:spcPts val="0"/>
              </a:spcAft>
              <a:buFont typeface="Wingdings"/>
              <a:buChar char=""/>
            </a:pPr>
            <a:r>
              <a:rPr lang="en-US" sz="2000" dirty="0">
                <a:latin typeface="Times New Roman"/>
                <a:ea typeface="Times New Roman"/>
              </a:rPr>
              <a:t>Removable</a:t>
            </a:r>
            <a:endParaRPr lang="en-US" sz="2000" dirty="0">
              <a:effectLst/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455402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 noGrp="1"/>
          </p:cNvSpPr>
          <p:nvPr>
            <p:ph type="ctrTitle"/>
          </p:nvPr>
        </p:nvSpPr>
        <p:spPr bwMode="auto">
          <a:xfrm>
            <a:off x="685800" y="228600"/>
            <a:ext cx="77724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l" eaLnBrk="1" hangingPunct="1"/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Standardized Construction</a:t>
            </a:r>
          </a:p>
        </p:txBody>
      </p:sp>
      <p:sp>
        <p:nvSpPr>
          <p:cNvPr id="3" name="Rectangle 2"/>
          <p:cNvSpPr/>
          <p:nvPr/>
        </p:nvSpPr>
        <p:spPr>
          <a:xfrm>
            <a:off x="704850" y="1295400"/>
            <a:ext cx="8229600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/>
              <a:buChar char=""/>
            </a:pPr>
            <a:r>
              <a:rPr lang="en-US" sz="2000" dirty="0">
                <a:latin typeface="Times New Roman"/>
                <a:ea typeface="Times New Roman"/>
              </a:rPr>
              <a:t>Holding </a:t>
            </a:r>
            <a:r>
              <a:rPr lang="en-US" sz="2000" dirty="0" smtClean="0">
                <a:latin typeface="Times New Roman"/>
                <a:ea typeface="Times New Roman"/>
              </a:rPr>
              <a:t>Chamber</a:t>
            </a:r>
          </a:p>
          <a:p>
            <a:pPr marL="800100" lvl="1" indent="-342900">
              <a:spcBef>
                <a:spcPts val="0"/>
              </a:spcBef>
              <a:spcAft>
                <a:spcPts val="0"/>
              </a:spcAft>
              <a:buFont typeface="Courier New" pitchFamily="49" charset="0"/>
              <a:buChar char="o"/>
            </a:pPr>
            <a:r>
              <a:rPr lang="en-US" sz="2000" dirty="0" smtClean="0">
                <a:latin typeface="Times New Roman"/>
                <a:ea typeface="Times New Roman"/>
              </a:rPr>
              <a:t>Dimensions</a:t>
            </a:r>
            <a:endParaRPr lang="en-US" sz="2000" dirty="0">
              <a:latin typeface="Times New Roman"/>
              <a:ea typeface="Times New Roman"/>
            </a:endParaRPr>
          </a:p>
          <a:p>
            <a:pPr marL="742950" marR="0" lvl="1" indent="-285750">
              <a:spcBef>
                <a:spcPts val="0"/>
              </a:spcBef>
              <a:spcAft>
                <a:spcPts val="0"/>
              </a:spcAft>
              <a:buFont typeface="Courier New"/>
              <a:buChar char="o"/>
            </a:pPr>
            <a:r>
              <a:rPr lang="en-US" sz="2000" dirty="0">
                <a:latin typeface="Times New Roman"/>
                <a:ea typeface="Times New Roman"/>
              </a:rPr>
              <a:t>Outer door</a:t>
            </a:r>
          </a:p>
          <a:p>
            <a:pPr marL="742950" marR="0" lvl="1" indent="-285750">
              <a:spcBef>
                <a:spcPts val="0"/>
              </a:spcBef>
              <a:spcAft>
                <a:spcPts val="0"/>
              </a:spcAft>
              <a:buFont typeface="Courier New"/>
              <a:buChar char="o"/>
            </a:pPr>
            <a:r>
              <a:rPr lang="en-US" sz="2000" dirty="0">
                <a:latin typeface="Times New Roman"/>
                <a:ea typeface="Times New Roman"/>
              </a:rPr>
              <a:t>Preheat sample position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/>
              <a:buChar char=""/>
            </a:pPr>
            <a:endParaRPr lang="en-US" sz="2000" dirty="0" smtClean="0">
              <a:latin typeface="Times New Roman"/>
              <a:ea typeface="Times New Roman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/>
              <a:buChar char=""/>
            </a:pPr>
            <a:r>
              <a:rPr lang="en-US" sz="2000" dirty="0" smtClean="0">
                <a:latin typeface="Times New Roman"/>
                <a:ea typeface="Times New Roman"/>
              </a:rPr>
              <a:t>Specimen </a:t>
            </a:r>
            <a:r>
              <a:rPr lang="en-US" sz="2000" dirty="0">
                <a:latin typeface="Times New Roman"/>
                <a:ea typeface="Times New Roman"/>
              </a:rPr>
              <a:t>Holder / </a:t>
            </a:r>
            <a:r>
              <a:rPr lang="en-US" sz="2000" dirty="0" smtClean="0">
                <a:latin typeface="Times New Roman"/>
                <a:ea typeface="Times New Roman"/>
              </a:rPr>
              <a:t>Components</a:t>
            </a:r>
          </a:p>
          <a:p>
            <a:pPr marL="800100" lvl="1" indent="-342900">
              <a:spcBef>
                <a:spcPts val="0"/>
              </a:spcBef>
              <a:spcAft>
                <a:spcPts val="0"/>
              </a:spcAft>
              <a:buFont typeface="Courier New" pitchFamily="49" charset="0"/>
              <a:buChar char="o"/>
            </a:pPr>
            <a:r>
              <a:rPr lang="en-US" sz="2000" dirty="0" smtClean="0">
                <a:latin typeface="Times New Roman"/>
                <a:ea typeface="Times New Roman"/>
              </a:rPr>
              <a:t>Dimensions</a:t>
            </a:r>
            <a:endParaRPr lang="en-US" sz="2000" dirty="0">
              <a:latin typeface="Times New Roman"/>
              <a:ea typeface="Times New Roman"/>
            </a:endParaRPr>
          </a:p>
          <a:p>
            <a:pPr marL="742950" marR="0" lvl="1" indent="-285750">
              <a:spcBef>
                <a:spcPts val="0"/>
              </a:spcBef>
              <a:spcAft>
                <a:spcPts val="0"/>
              </a:spcAft>
              <a:buFont typeface="Courier New"/>
              <a:buChar char="o"/>
            </a:pPr>
            <a:r>
              <a:rPr lang="en-US" sz="2000" dirty="0">
                <a:latin typeface="Times New Roman"/>
                <a:ea typeface="Times New Roman"/>
              </a:rPr>
              <a:t>Retaining Ring</a:t>
            </a:r>
          </a:p>
          <a:p>
            <a:pPr marL="742950" marR="0" lvl="1" indent="-285750">
              <a:spcBef>
                <a:spcPts val="0"/>
              </a:spcBef>
              <a:spcAft>
                <a:spcPts val="0"/>
              </a:spcAft>
              <a:buFont typeface="Courier New"/>
              <a:buChar char="o"/>
            </a:pPr>
            <a:r>
              <a:rPr lang="en-US" sz="2000" dirty="0">
                <a:latin typeface="Times New Roman"/>
                <a:ea typeface="Times New Roman"/>
              </a:rPr>
              <a:t>Spring Plate</a:t>
            </a:r>
          </a:p>
          <a:p>
            <a:pPr marL="742950" marR="0" lvl="1" indent="-285750">
              <a:spcBef>
                <a:spcPts val="0"/>
              </a:spcBef>
              <a:spcAft>
                <a:spcPts val="0"/>
              </a:spcAft>
              <a:buFont typeface="Courier New"/>
              <a:buChar char="o"/>
            </a:pPr>
            <a:r>
              <a:rPr lang="en-US" sz="2000" dirty="0">
                <a:latin typeface="Times New Roman"/>
                <a:ea typeface="Times New Roman"/>
              </a:rPr>
              <a:t>Retaining Rod</a:t>
            </a:r>
          </a:p>
          <a:p>
            <a:pPr marL="742950" marR="0" lvl="1" indent="-285750">
              <a:spcBef>
                <a:spcPts val="0"/>
              </a:spcBef>
              <a:spcAft>
                <a:spcPts val="0"/>
              </a:spcAft>
              <a:buFont typeface="Courier New"/>
              <a:buChar char="o"/>
            </a:pPr>
            <a:r>
              <a:rPr lang="en-US" sz="2000" dirty="0">
                <a:latin typeface="Times New Roman"/>
                <a:ea typeface="Times New Roman"/>
              </a:rPr>
              <a:t>Drip Pan 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/>
              <a:buChar char=""/>
            </a:pPr>
            <a:endParaRPr lang="en-US" sz="2000" dirty="0" smtClean="0">
              <a:latin typeface="Times New Roman"/>
              <a:ea typeface="Times New Roman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/>
              <a:buChar char=""/>
            </a:pPr>
            <a:r>
              <a:rPr lang="en-US" sz="2000" dirty="0" smtClean="0">
                <a:latin typeface="Times New Roman"/>
                <a:ea typeface="Times New Roman"/>
              </a:rPr>
              <a:t>HFG </a:t>
            </a:r>
            <a:r>
              <a:rPr lang="en-US" sz="2000" dirty="0">
                <a:latin typeface="Times New Roman"/>
                <a:ea typeface="Times New Roman"/>
              </a:rPr>
              <a:t>Mounting</a:t>
            </a:r>
          </a:p>
          <a:p>
            <a:pPr marL="742950" marR="0" lvl="1" indent="-285750">
              <a:spcBef>
                <a:spcPts val="0"/>
              </a:spcBef>
              <a:spcAft>
                <a:spcPts val="0"/>
              </a:spcAft>
              <a:buFont typeface="Courier New"/>
              <a:buChar char="o"/>
            </a:pPr>
            <a:r>
              <a:rPr lang="en-US" sz="2000" dirty="0">
                <a:latin typeface="Times New Roman"/>
                <a:ea typeface="Times New Roman"/>
              </a:rPr>
              <a:t>Refractory Board (Thickness, HFG flush mount)</a:t>
            </a:r>
          </a:p>
          <a:p>
            <a:pPr marL="742950" marR="0" lvl="1" indent="-285750">
              <a:spcBef>
                <a:spcPts val="0"/>
              </a:spcBef>
              <a:spcAft>
                <a:spcPts val="0"/>
              </a:spcAft>
              <a:buFont typeface="Courier New"/>
              <a:buChar char="o"/>
            </a:pPr>
            <a:r>
              <a:rPr lang="en-US" sz="2000" dirty="0">
                <a:latin typeface="Times New Roman"/>
                <a:ea typeface="Times New Roman"/>
              </a:rPr>
              <a:t>Corner HFG position</a:t>
            </a:r>
          </a:p>
        </p:txBody>
      </p:sp>
    </p:spTree>
    <p:extLst>
      <p:ext uri="{BB962C8B-B14F-4D97-AF65-F5344CB8AC3E}">
        <p14:creationId xmlns:p14="http://schemas.microsoft.com/office/powerpoint/2010/main" val="2891975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 noGrp="1"/>
          </p:cNvSpPr>
          <p:nvPr>
            <p:ph type="ctrTitle"/>
          </p:nvPr>
        </p:nvSpPr>
        <p:spPr bwMode="auto">
          <a:xfrm>
            <a:off x="685800" y="228600"/>
            <a:ext cx="77724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l" eaLnBrk="1" hangingPunct="1"/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Standardized </a:t>
            </a:r>
            <a:r>
              <a:rPr lang="en-US" sz="4000" dirty="0">
                <a:latin typeface="Times New Roman"/>
                <a:ea typeface="Times New Roman"/>
              </a:rPr>
              <a:t>Thermopile / Globars </a:t>
            </a:r>
            <a:endParaRPr lang="en-US" sz="40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704850" y="1295400"/>
            <a:ext cx="8229600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</a:pPr>
            <a:r>
              <a:rPr lang="en-US" sz="2000" dirty="0">
                <a:latin typeface="Times New Roman"/>
                <a:ea typeface="Times New Roman"/>
              </a:rPr>
              <a:t>Thermopile mV Generating System</a:t>
            </a:r>
          </a:p>
          <a:p>
            <a:pPr marL="800100" lvl="1" indent="-342900">
              <a:spcBef>
                <a:spcPts val="0"/>
              </a:spcBef>
              <a:spcAft>
                <a:spcPts val="0"/>
              </a:spcAft>
              <a:buFont typeface="Courier New" pitchFamily="49" charset="0"/>
              <a:buChar char="o"/>
            </a:pPr>
            <a:r>
              <a:rPr lang="en-US" sz="2000" dirty="0">
                <a:latin typeface="Times New Roman"/>
                <a:ea typeface="Times New Roman"/>
              </a:rPr>
              <a:t>	New Thermocouples (9)</a:t>
            </a:r>
          </a:p>
          <a:p>
            <a:pPr marL="800100" lvl="1" indent="-342900">
              <a:spcBef>
                <a:spcPts val="0"/>
              </a:spcBef>
              <a:spcAft>
                <a:spcPts val="0"/>
              </a:spcAft>
              <a:buFont typeface="Courier New" pitchFamily="49" charset="0"/>
              <a:buChar char="o"/>
            </a:pPr>
            <a:r>
              <a:rPr lang="en-US" sz="2000" dirty="0">
                <a:latin typeface="Times New Roman"/>
                <a:ea typeface="Times New Roman"/>
              </a:rPr>
              <a:t>	Detailed Wiring Diagram</a:t>
            </a:r>
          </a:p>
          <a:p>
            <a:pPr marL="800100" lvl="1" indent="-342900">
              <a:spcBef>
                <a:spcPts val="0"/>
              </a:spcBef>
              <a:spcAft>
                <a:spcPts val="0"/>
              </a:spcAft>
              <a:buFont typeface="Courier New" pitchFamily="49" charset="0"/>
              <a:buChar char="o"/>
            </a:pPr>
            <a:r>
              <a:rPr lang="en-US" sz="2000" dirty="0">
                <a:latin typeface="Times New Roman"/>
                <a:ea typeface="Times New Roman"/>
              </a:rPr>
              <a:t>	96 inch Overall Length</a:t>
            </a:r>
          </a:p>
          <a:p>
            <a:pPr marL="800100" lvl="1" indent="-342900">
              <a:spcBef>
                <a:spcPts val="0"/>
              </a:spcBef>
              <a:spcAft>
                <a:spcPts val="0"/>
              </a:spcAft>
              <a:buFont typeface="Courier New" pitchFamily="49" charset="0"/>
              <a:buChar char="o"/>
            </a:pPr>
            <a:r>
              <a:rPr lang="en-US" sz="2000" dirty="0">
                <a:latin typeface="Times New Roman"/>
                <a:ea typeface="Times New Roman"/>
              </a:rPr>
              <a:t>	24 Gauge, Solid Conductor, Thermocouple Grade Wire</a:t>
            </a:r>
          </a:p>
          <a:p>
            <a:pPr marL="800100" lvl="1" indent="-342900">
              <a:spcBef>
                <a:spcPts val="0"/>
              </a:spcBef>
              <a:spcAft>
                <a:spcPts val="0"/>
              </a:spcAft>
              <a:buFont typeface="Courier New" pitchFamily="49" charset="0"/>
              <a:buChar char="o"/>
            </a:pPr>
            <a:r>
              <a:rPr lang="en-US" sz="2000" dirty="0">
                <a:latin typeface="Times New Roman"/>
                <a:ea typeface="Times New Roman"/>
              </a:rPr>
              <a:t>	Quick Disconnects</a:t>
            </a:r>
          </a:p>
          <a:p>
            <a:pPr marL="800100" lvl="1" indent="-342900">
              <a:spcBef>
                <a:spcPts val="0"/>
              </a:spcBef>
              <a:spcAft>
                <a:spcPts val="0"/>
              </a:spcAft>
              <a:buFont typeface="Courier New" pitchFamily="49" charset="0"/>
              <a:buChar char="o"/>
            </a:pPr>
            <a:r>
              <a:rPr lang="en-US" sz="2000" dirty="0">
                <a:latin typeface="Times New Roman"/>
                <a:ea typeface="Times New Roman"/>
              </a:rPr>
              <a:t>	Cold Junctions Centrally Located </a:t>
            </a:r>
            <a:r>
              <a:rPr lang="en-US" sz="2000" dirty="0" smtClean="0">
                <a:latin typeface="Times New Roman"/>
                <a:ea typeface="Times New Roman"/>
              </a:rPr>
              <a:t>in </a:t>
            </a:r>
            <a:r>
              <a:rPr lang="en-US" sz="2000" dirty="0">
                <a:latin typeface="Times New Roman"/>
                <a:ea typeface="Times New Roman"/>
              </a:rPr>
              <a:t>Lower Plenum: 1.5 inch Spacing</a:t>
            </a:r>
          </a:p>
          <a:p>
            <a:pPr marL="800100" lvl="1" indent="-342900">
              <a:spcBef>
                <a:spcPts val="0"/>
              </a:spcBef>
              <a:spcAft>
                <a:spcPts val="0"/>
              </a:spcAft>
              <a:buFont typeface="Courier New" pitchFamily="49" charset="0"/>
              <a:buChar char="o"/>
            </a:pPr>
            <a:r>
              <a:rPr lang="en-US" sz="2000" dirty="0">
                <a:latin typeface="Times New Roman"/>
                <a:ea typeface="Times New Roman"/>
              </a:rPr>
              <a:t>	Reference Junction: Closest To Air Inlet</a:t>
            </a:r>
          </a:p>
          <a:p>
            <a:pPr marL="342900" lvl="0" indent="-342900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</a:pPr>
            <a:endParaRPr lang="en-US" sz="2000" dirty="0" smtClean="0">
              <a:latin typeface="Times New Roman"/>
              <a:ea typeface="Times New Roman"/>
            </a:endParaRPr>
          </a:p>
          <a:p>
            <a:pPr marL="342900" lvl="0" indent="-342900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</a:pPr>
            <a:r>
              <a:rPr lang="en-US" sz="2000" dirty="0" smtClean="0">
                <a:latin typeface="Times New Roman"/>
                <a:ea typeface="Times New Roman"/>
              </a:rPr>
              <a:t>Globars</a:t>
            </a:r>
            <a:endParaRPr lang="en-US" sz="2000" dirty="0">
              <a:latin typeface="Times New Roman"/>
              <a:ea typeface="Times New Roman"/>
            </a:endParaRPr>
          </a:p>
          <a:p>
            <a:pPr marL="800100" lvl="1" indent="-342900">
              <a:spcBef>
                <a:spcPts val="0"/>
              </a:spcBef>
              <a:spcAft>
                <a:spcPts val="0"/>
              </a:spcAft>
              <a:buFont typeface="Courier New" pitchFamily="49" charset="0"/>
              <a:buChar char="o"/>
            </a:pPr>
            <a:r>
              <a:rPr lang="en-US" sz="2000" dirty="0">
                <a:latin typeface="Times New Roman"/>
                <a:ea typeface="Times New Roman"/>
              </a:rPr>
              <a:t>	</a:t>
            </a:r>
            <a:r>
              <a:rPr lang="en-US" sz="2000" dirty="0" smtClean="0">
                <a:latin typeface="Times New Roman"/>
                <a:ea typeface="Times New Roman"/>
              </a:rPr>
              <a:t>Construction: CHZ, Length, Diameter, Resistance</a:t>
            </a:r>
            <a:endParaRPr lang="en-US" sz="2000" dirty="0">
              <a:latin typeface="Times New Roman"/>
              <a:ea typeface="Times New Roman"/>
            </a:endParaRPr>
          </a:p>
          <a:p>
            <a:pPr marL="800100" lvl="1" indent="-342900">
              <a:spcBef>
                <a:spcPts val="0"/>
              </a:spcBef>
              <a:spcAft>
                <a:spcPts val="0"/>
              </a:spcAft>
              <a:buFont typeface="Courier New" pitchFamily="49" charset="0"/>
              <a:buChar char="o"/>
            </a:pPr>
            <a:r>
              <a:rPr lang="en-US" sz="2000" dirty="0">
                <a:latin typeface="Times New Roman"/>
                <a:ea typeface="Times New Roman"/>
              </a:rPr>
              <a:t>	Rheostat control of upper/lower pairs or individually</a:t>
            </a:r>
          </a:p>
          <a:p>
            <a:pPr marL="800100" lvl="1" indent="-342900">
              <a:spcBef>
                <a:spcPts val="0"/>
              </a:spcBef>
              <a:spcAft>
                <a:spcPts val="0"/>
              </a:spcAft>
              <a:buFont typeface="Courier New" pitchFamily="49" charset="0"/>
              <a:buChar char="o"/>
            </a:pPr>
            <a:r>
              <a:rPr lang="en-US" sz="2000" dirty="0">
                <a:latin typeface="Times New Roman"/>
                <a:ea typeface="Times New Roman"/>
              </a:rPr>
              <a:t>	Advisory on final power adjustments / Uniformity</a:t>
            </a:r>
          </a:p>
          <a:p>
            <a:pPr marL="800100" lvl="1" indent="-342900">
              <a:spcBef>
                <a:spcPts val="0"/>
              </a:spcBef>
              <a:spcAft>
                <a:spcPts val="0"/>
              </a:spcAft>
              <a:buFont typeface="Courier New" pitchFamily="49" charset="0"/>
              <a:buChar char="o"/>
            </a:pPr>
            <a:r>
              <a:rPr lang="en-US" sz="2000" dirty="0">
                <a:latin typeface="Times New Roman"/>
                <a:ea typeface="Times New Roman"/>
              </a:rPr>
              <a:t>	Voltage </a:t>
            </a:r>
            <a:r>
              <a:rPr lang="en-US" sz="2000" dirty="0" smtClean="0">
                <a:latin typeface="Times New Roman"/>
                <a:ea typeface="Times New Roman"/>
              </a:rPr>
              <a:t>Fluctuation Tolerance (</a:t>
            </a:r>
            <a:r>
              <a:rPr lang="en-US" sz="2000" dirty="0" err="1" smtClean="0">
                <a:latin typeface="Times New Roman"/>
                <a:ea typeface="Times New Roman"/>
              </a:rPr>
              <a:t>Globars</a:t>
            </a:r>
            <a:r>
              <a:rPr lang="en-US" sz="2000" dirty="0" smtClean="0">
                <a:latin typeface="Times New Roman"/>
                <a:ea typeface="Times New Roman"/>
              </a:rPr>
              <a:t>)</a:t>
            </a:r>
            <a:endParaRPr lang="en-US" sz="2000" dirty="0">
              <a:latin typeface="Times New Roman"/>
              <a:ea typeface="Times New Roman"/>
            </a:endParaRPr>
          </a:p>
          <a:p>
            <a:pPr marL="342900" lvl="0" indent="-342900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</a:pPr>
            <a:endParaRPr lang="en-US" sz="2000" dirty="0" smtClean="0"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001566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6300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ctrTitle"/>
          </p:nvPr>
        </p:nvSpPr>
        <p:spPr>
          <a:xfrm>
            <a:off x="685800" y="228600"/>
            <a:ext cx="7772400" cy="784225"/>
          </a:xfrm>
        </p:spPr>
        <p:txBody>
          <a:bodyPr/>
          <a:lstStyle/>
          <a:p>
            <a:pPr algn="l" eaLnBrk="1" hangingPunct="1"/>
            <a:r>
              <a:rPr lang="en-US" dirty="0">
                <a:latin typeface="Times New Roman"/>
                <a:ea typeface="Times New Roman"/>
              </a:rPr>
              <a:t>New Procedures: Calibration</a:t>
            </a:r>
            <a:endParaRPr lang="en-US" dirty="0" smtClean="0"/>
          </a:p>
        </p:txBody>
      </p:sp>
      <p:sp>
        <p:nvSpPr>
          <p:cNvPr id="16387" name="Subtitle 2"/>
          <p:cNvSpPr>
            <a:spLocks noGrp="1"/>
          </p:cNvSpPr>
          <p:nvPr>
            <p:ph type="subTitle" idx="1"/>
          </p:nvPr>
        </p:nvSpPr>
        <p:spPr>
          <a:xfrm>
            <a:off x="304800" y="1143000"/>
            <a:ext cx="8610600" cy="5486400"/>
          </a:xfrm>
        </p:spPr>
        <p:txBody>
          <a:bodyPr/>
          <a:lstStyle/>
          <a:p>
            <a:pPr lvl="1" algn="l" eaLnBrk="1" hangingPunct="1"/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Goals: </a:t>
            </a:r>
          </a:p>
          <a:p>
            <a:pPr marL="1371600" lvl="2" indent="-457200" algn="l" eaLnBrk="1" hangingPunct="1">
              <a:buFont typeface="Arial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Achieve better stability at each step change in flow</a:t>
            </a:r>
          </a:p>
          <a:p>
            <a:pPr marL="1371600" lvl="2" indent="-457200" algn="l" eaLnBrk="1" hangingPunct="1">
              <a:buFont typeface="Arial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Obtain </a:t>
            </a:r>
            <a:r>
              <a:rPr lang="en-US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largest mV rise possible for each 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step change in flow (resulting </a:t>
            </a:r>
            <a:r>
              <a:rPr lang="en-US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in the 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low </a:t>
            </a:r>
            <a:r>
              <a:rPr lang="en-US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calibration factor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marL="1371600" lvl="2" indent="-457200" algn="l" eaLnBrk="1" hangingPunct="1">
              <a:buFont typeface="Arial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Linear analysis to mV rise per step change in flow</a:t>
            </a:r>
          </a:p>
          <a:p>
            <a:pPr marL="1371600" lvl="2" indent="-457200" algn="l" eaLnBrk="1" hangingPunct="1">
              <a:buFont typeface="Arial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Low </a:t>
            </a:r>
            <a:r>
              <a:rPr lang="en-US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% 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error (&lt;5%)</a:t>
            </a:r>
          </a:p>
          <a:p>
            <a:pPr marL="1371600" lvl="2" indent="-457200" algn="l" eaLnBrk="1" hangingPunct="1">
              <a:buFont typeface="Arial" pitchFamily="34" charset="0"/>
              <a:buChar char="•"/>
            </a:pPr>
            <a:r>
              <a:rPr lang="en-US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Reduce time req’d to complete the calibration process</a:t>
            </a:r>
          </a:p>
          <a:p>
            <a:pPr marL="1371600" lvl="2" indent="-457200" algn="l" eaLnBrk="1" hangingPunct="1">
              <a:buFont typeface="Arial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Reduced </a:t>
            </a:r>
            <a:r>
              <a:rPr lang="en-US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use of Methane 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Gas</a:t>
            </a:r>
          </a:p>
          <a:p>
            <a:pPr marL="1371600" lvl="2" indent="-457200" algn="l" eaLnBrk="1" hangingPunct="1">
              <a:buFont typeface="Arial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Make it easier</a:t>
            </a:r>
          </a:p>
        </p:txBody>
      </p:sp>
    </p:spTree>
    <p:extLst>
      <p:ext uri="{BB962C8B-B14F-4D97-AF65-F5344CB8AC3E}">
        <p14:creationId xmlns:p14="http://schemas.microsoft.com/office/powerpoint/2010/main" val="498984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300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ctrTitle"/>
          </p:nvPr>
        </p:nvSpPr>
        <p:spPr>
          <a:xfrm>
            <a:off x="685800" y="228600"/>
            <a:ext cx="7772400" cy="784225"/>
          </a:xfrm>
        </p:spPr>
        <p:txBody>
          <a:bodyPr/>
          <a:lstStyle/>
          <a:p>
            <a:pPr marR="0" lvl="0" algn="l">
              <a:spcBef>
                <a:spcPts val="0"/>
              </a:spcBef>
              <a:spcAft>
                <a:spcPts val="0"/>
              </a:spcAft>
            </a:pPr>
            <a:r>
              <a:rPr lang="en-US" sz="4000" dirty="0" smtClean="0">
                <a:latin typeface="Times New Roman"/>
                <a:ea typeface="Times New Roman"/>
              </a:rPr>
              <a:t>New Procedures: Calibration</a:t>
            </a:r>
            <a:endParaRPr lang="en-US" sz="4000" dirty="0">
              <a:latin typeface="Times New Roman"/>
              <a:ea typeface="Times New Roman"/>
            </a:endParaRPr>
          </a:p>
        </p:txBody>
      </p:sp>
      <p:sp>
        <p:nvSpPr>
          <p:cNvPr id="16387" name="Subtitle 2"/>
          <p:cNvSpPr>
            <a:spLocks noGrp="1"/>
          </p:cNvSpPr>
          <p:nvPr>
            <p:ph type="subTitle" idx="1"/>
          </p:nvPr>
        </p:nvSpPr>
        <p:spPr>
          <a:xfrm>
            <a:off x="304800" y="1066800"/>
            <a:ext cx="8686800" cy="5638800"/>
          </a:xfrm>
        </p:spPr>
        <p:txBody>
          <a:bodyPr/>
          <a:lstStyle/>
          <a:p>
            <a:pPr marL="285750" marR="0" lvl="0" indent="-285750" algn="l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tx1"/>
                </a:solidFill>
                <a:latin typeface="Times New Roman"/>
                <a:ea typeface="Times New Roman"/>
              </a:rPr>
              <a:t>Replaced Wet Test Meter </a:t>
            </a:r>
            <a:r>
              <a:rPr lang="en-US" sz="2400" dirty="0">
                <a:solidFill>
                  <a:schemeClr val="tx1"/>
                </a:solidFill>
                <a:latin typeface="Times New Roman"/>
                <a:ea typeface="Times New Roman"/>
              </a:rPr>
              <a:t>with </a:t>
            </a:r>
            <a:r>
              <a:rPr lang="en-US" sz="2400" dirty="0" smtClean="0">
                <a:solidFill>
                  <a:schemeClr val="tx1"/>
                </a:solidFill>
                <a:latin typeface="Times New Roman"/>
                <a:ea typeface="Times New Roman"/>
              </a:rPr>
              <a:t>Mass Flow Meter (MFM)</a:t>
            </a:r>
            <a:endParaRPr lang="en-US" sz="2400" dirty="0">
              <a:solidFill>
                <a:schemeClr val="tx1"/>
              </a:solidFill>
              <a:latin typeface="Times New Roman"/>
              <a:ea typeface="Times New Roman"/>
            </a:endParaRPr>
          </a:p>
          <a:p>
            <a:pPr marL="285750" marR="0" lvl="0" indent="-285750" algn="l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</a:pPr>
            <a:endParaRPr lang="en-US" sz="2000" dirty="0" smtClean="0">
              <a:solidFill>
                <a:schemeClr val="tx1"/>
              </a:solidFill>
              <a:latin typeface="Times New Roman"/>
              <a:ea typeface="Times New Roman"/>
            </a:endParaRPr>
          </a:p>
          <a:p>
            <a:pPr marL="285750" marR="0" lvl="0" indent="-285750" algn="l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tx1"/>
                </a:solidFill>
                <a:latin typeface="Times New Roman"/>
                <a:ea typeface="Times New Roman"/>
              </a:rPr>
              <a:t>Calibration </a:t>
            </a:r>
            <a:r>
              <a:rPr lang="en-US" sz="2400" dirty="0">
                <a:solidFill>
                  <a:schemeClr val="tx1"/>
                </a:solidFill>
                <a:latin typeface="Times New Roman"/>
                <a:ea typeface="Times New Roman"/>
              </a:rPr>
              <a:t>Gas </a:t>
            </a:r>
            <a:r>
              <a:rPr lang="en-US" sz="2400" dirty="0" smtClean="0">
                <a:solidFill>
                  <a:schemeClr val="tx1"/>
                </a:solidFill>
                <a:latin typeface="Times New Roman"/>
                <a:ea typeface="Times New Roman"/>
              </a:rPr>
              <a:t>MFM</a:t>
            </a:r>
            <a:endParaRPr lang="en-US" sz="2400" dirty="0">
              <a:solidFill>
                <a:schemeClr val="tx1"/>
              </a:solidFill>
              <a:latin typeface="Times New Roman"/>
              <a:ea typeface="Times New Roman"/>
            </a:endParaRPr>
          </a:p>
          <a:p>
            <a:pPr marL="742950" lvl="1" indent="-285750" algn="l">
              <a:spcBef>
                <a:spcPts val="0"/>
              </a:spcBef>
              <a:spcAft>
                <a:spcPts val="0"/>
              </a:spcAft>
              <a:buFont typeface="Courier New" pitchFamily="49" charset="0"/>
              <a:buChar char="o"/>
            </a:pPr>
            <a:r>
              <a:rPr lang="en-US" sz="2000" dirty="0">
                <a:solidFill>
                  <a:schemeClr val="tx1"/>
                </a:solidFill>
                <a:latin typeface="Times New Roman"/>
                <a:ea typeface="Times New Roman"/>
              </a:rPr>
              <a:t>	Thermal-based</a:t>
            </a:r>
          </a:p>
          <a:p>
            <a:pPr marL="742950" lvl="1" indent="-285750" algn="l">
              <a:spcBef>
                <a:spcPts val="0"/>
              </a:spcBef>
              <a:spcAft>
                <a:spcPts val="0"/>
              </a:spcAft>
              <a:buFont typeface="Courier New" pitchFamily="49" charset="0"/>
              <a:buChar char="o"/>
            </a:pPr>
            <a:r>
              <a:rPr lang="en-US" sz="2000" dirty="0">
                <a:solidFill>
                  <a:schemeClr val="tx1"/>
                </a:solidFill>
                <a:latin typeface="Times New Roman"/>
                <a:ea typeface="Times New Roman"/>
              </a:rPr>
              <a:t>	0.25 inch inlet/outlet fittings</a:t>
            </a:r>
          </a:p>
          <a:p>
            <a:pPr marL="742950" lvl="1" indent="-285750" algn="l">
              <a:spcBef>
                <a:spcPts val="0"/>
              </a:spcBef>
              <a:spcAft>
                <a:spcPts val="0"/>
              </a:spcAft>
              <a:buFont typeface="Courier New" pitchFamily="49" charset="0"/>
              <a:buChar char="o"/>
            </a:pPr>
            <a:r>
              <a:rPr lang="en-US" sz="2000" dirty="0">
                <a:solidFill>
                  <a:schemeClr val="tx1"/>
                </a:solidFill>
                <a:latin typeface="Times New Roman"/>
                <a:ea typeface="Times New Roman"/>
              </a:rPr>
              <a:t>	Calibrated annually with NIST traceability</a:t>
            </a:r>
          </a:p>
          <a:p>
            <a:pPr marL="742950" lvl="1" indent="-285750" algn="l">
              <a:spcBef>
                <a:spcPts val="0"/>
              </a:spcBef>
              <a:spcAft>
                <a:spcPts val="0"/>
              </a:spcAft>
              <a:buFont typeface="Courier New" pitchFamily="49" charset="0"/>
              <a:buChar char="o"/>
            </a:pPr>
            <a:r>
              <a:rPr lang="en-US" sz="2000" dirty="0">
                <a:solidFill>
                  <a:schemeClr val="tx1"/>
                </a:solidFill>
                <a:latin typeface="Times New Roman"/>
                <a:ea typeface="Times New Roman"/>
              </a:rPr>
              <a:t>	Calibrated for Methane gas</a:t>
            </a:r>
          </a:p>
          <a:p>
            <a:pPr marL="742950" lvl="1" indent="-285750" algn="l">
              <a:spcBef>
                <a:spcPts val="0"/>
              </a:spcBef>
              <a:spcAft>
                <a:spcPts val="0"/>
              </a:spcAft>
              <a:buFont typeface="Courier New" pitchFamily="49" charset="0"/>
              <a:buChar char="o"/>
            </a:pPr>
            <a:r>
              <a:rPr lang="en-US" sz="2000" dirty="0">
                <a:solidFill>
                  <a:schemeClr val="tx1"/>
                </a:solidFill>
                <a:latin typeface="Times New Roman"/>
                <a:ea typeface="Times New Roman"/>
              </a:rPr>
              <a:t>	</a:t>
            </a:r>
            <a:r>
              <a:rPr lang="en-US" sz="2000" dirty="0" smtClean="0">
                <a:solidFill>
                  <a:schemeClr val="tx1"/>
                </a:solidFill>
                <a:latin typeface="Times New Roman"/>
                <a:ea typeface="Times New Roman"/>
              </a:rPr>
              <a:t>Accuracy: 0.5</a:t>
            </a:r>
            <a:r>
              <a:rPr lang="en-US" sz="2000" dirty="0">
                <a:solidFill>
                  <a:schemeClr val="tx1"/>
                </a:solidFill>
                <a:latin typeface="Times New Roman"/>
                <a:ea typeface="Times New Roman"/>
              </a:rPr>
              <a:t>% </a:t>
            </a:r>
            <a:r>
              <a:rPr lang="en-US" sz="2000" dirty="0" smtClean="0">
                <a:solidFill>
                  <a:schemeClr val="tx1"/>
                </a:solidFill>
                <a:latin typeface="Times New Roman"/>
                <a:ea typeface="Times New Roman"/>
              </a:rPr>
              <a:t>Reading, 0.1</a:t>
            </a:r>
            <a:r>
              <a:rPr lang="en-US" sz="2000" dirty="0">
                <a:solidFill>
                  <a:schemeClr val="tx1"/>
                </a:solidFill>
                <a:latin typeface="Times New Roman"/>
                <a:ea typeface="Times New Roman"/>
              </a:rPr>
              <a:t>% Full </a:t>
            </a:r>
            <a:r>
              <a:rPr lang="en-US" sz="2000" dirty="0" smtClean="0">
                <a:solidFill>
                  <a:schemeClr val="tx1"/>
                </a:solidFill>
                <a:latin typeface="Times New Roman"/>
                <a:ea typeface="Times New Roman"/>
              </a:rPr>
              <a:t>Scale, 2-sigma </a:t>
            </a:r>
            <a:r>
              <a:rPr lang="en-US" sz="2000" dirty="0">
                <a:solidFill>
                  <a:schemeClr val="tx1"/>
                </a:solidFill>
                <a:latin typeface="Times New Roman"/>
                <a:ea typeface="Times New Roman"/>
              </a:rPr>
              <a:t>level of confidence</a:t>
            </a:r>
          </a:p>
          <a:p>
            <a:pPr marL="742950" lvl="1" indent="-285750" algn="l">
              <a:spcBef>
                <a:spcPts val="0"/>
              </a:spcBef>
              <a:spcAft>
                <a:spcPts val="0"/>
              </a:spcAft>
              <a:buFont typeface="Courier New" pitchFamily="49" charset="0"/>
              <a:buChar char="o"/>
            </a:pPr>
            <a:r>
              <a:rPr lang="en-US" sz="2000" dirty="0">
                <a:solidFill>
                  <a:schemeClr val="tx1"/>
                </a:solidFill>
                <a:latin typeface="Times New Roman"/>
                <a:ea typeface="Times New Roman"/>
              </a:rPr>
              <a:t>	</a:t>
            </a:r>
            <a:r>
              <a:rPr lang="en-US" sz="2000" dirty="0" smtClean="0">
                <a:solidFill>
                  <a:schemeClr val="tx1"/>
                </a:solidFill>
                <a:latin typeface="Times New Roman"/>
                <a:ea typeface="Times New Roman"/>
              </a:rPr>
              <a:t>STP </a:t>
            </a:r>
            <a:r>
              <a:rPr lang="en-US" sz="2000" dirty="0">
                <a:solidFill>
                  <a:schemeClr val="tx1"/>
                </a:solidFill>
                <a:latin typeface="Times New Roman"/>
                <a:ea typeface="Times New Roman"/>
              </a:rPr>
              <a:t>0ºC at 760 mmHg</a:t>
            </a:r>
          </a:p>
          <a:p>
            <a:pPr marL="742950" lvl="1" indent="-285750" algn="l">
              <a:spcBef>
                <a:spcPts val="0"/>
              </a:spcBef>
              <a:spcAft>
                <a:spcPts val="0"/>
              </a:spcAft>
              <a:buFont typeface="Courier New" pitchFamily="49" charset="0"/>
              <a:buChar char="o"/>
            </a:pPr>
            <a:r>
              <a:rPr lang="en-US" sz="2000" dirty="0">
                <a:solidFill>
                  <a:schemeClr val="tx1"/>
                </a:solidFill>
                <a:latin typeface="Times New Roman"/>
                <a:ea typeface="Times New Roman"/>
              </a:rPr>
              <a:t>	Signal </a:t>
            </a:r>
            <a:r>
              <a:rPr lang="en-US" sz="2000" dirty="0" smtClean="0">
                <a:solidFill>
                  <a:schemeClr val="tx1"/>
                </a:solidFill>
                <a:latin typeface="Times New Roman"/>
                <a:ea typeface="Times New Roman"/>
              </a:rPr>
              <a:t>Output To Data Acquisition System</a:t>
            </a:r>
            <a:endParaRPr lang="en-US" sz="2000" dirty="0">
              <a:solidFill>
                <a:schemeClr val="tx1"/>
              </a:solidFill>
              <a:latin typeface="Times New Roman"/>
              <a:ea typeface="Times New Roman"/>
            </a:endParaRPr>
          </a:p>
          <a:p>
            <a:pPr marL="742950" lvl="1" indent="-285750" algn="l">
              <a:spcBef>
                <a:spcPts val="0"/>
              </a:spcBef>
              <a:spcAft>
                <a:spcPts val="0"/>
              </a:spcAft>
              <a:buFont typeface="Courier New" pitchFamily="49" charset="0"/>
              <a:buChar char="o"/>
            </a:pPr>
            <a:r>
              <a:rPr lang="en-US" sz="2000" dirty="0">
                <a:solidFill>
                  <a:schemeClr val="tx1"/>
                </a:solidFill>
                <a:latin typeface="Times New Roman"/>
                <a:ea typeface="Times New Roman"/>
              </a:rPr>
              <a:t>	Flow deviation of &lt; 0.2 SLPM</a:t>
            </a:r>
          </a:p>
          <a:p>
            <a:pPr marL="285750" marR="0" lvl="0" indent="-285750" algn="l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</a:pPr>
            <a:endParaRPr lang="en-US" sz="2000" dirty="0" smtClean="0">
              <a:solidFill>
                <a:schemeClr val="tx1"/>
              </a:solidFill>
              <a:latin typeface="Times New Roman"/>
              <a:ea typeface="Times New Roman"/>
            </a:endParaRPr>
          </a:p>
          <a:p>
            <a:pPr marL="457200" indent="-457200" algn="l" eaLnBrk="1" hangingPunct="1">
              <a:buFont typeface="Arial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Dual Purpose 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Burner (Upper)</a:t>
            </a:r>
            <a:endParaRPr lang="en-US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914400" lvl="1" indent="-457200" algn="l" eaLnBrk="1" hangingPunct="1">
              <a:buFont typeface="Courier New" pitchFamily="49" charset="0"/>
              <a:buChar char="o"/>
            </a:pPr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Calibration Burner (Removed T-Burner)</a:t>
            </a:r>
          </a:p>
          <a:p>
            <a:pPr marL="914400" lvl="1" indent="-457200" algn="l" eaLnBrk="1" hangingPunct="1">
              <a:buFont typeface="Courier New" pitchFamily="49" charset="0"/>
              <a:buChar char="o"/>
            </a:pPr>
            <a:r>
              <a:rPr lang="en-US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Upper </a:t>
            </a:r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Pilot Burner during testing – 2 SLPM / Air (Approx. 50/50 Ratio</a:t>
            </a:r>
            <a:r>
              <a:rPr lang="en-US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endParaRPr lang="en-US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3950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300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ctrTitle"/>
          </p:nvPr>
        </p:nvSpPr>
        <p:spPr>
          <a:xfrm>
            <a:off x="685800" y="152400"/>
            <a:ext cx="7772400" cy="784225"/>
          </a:xfrm>
        </p:spPr>
        <p:txBody>
          <a:bodyPr/>
          <a:lstStyle/>
          <a:p>
            <a:pPr algn="l" eaLnBrk="1" hangingPunct="1"/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New Procedures: Calibration</a:t>
            </a:r>
            <a:endParaRPr lang="en-US" sz="40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387" name="Subtitle 2"/>
          <p:cNvSpPr>
            <a:spLocks noGrp="1"/>
          </p:cNvSpPr>
          <p:nvPr>
            <p:ph type="subTitle" idx="1"/>
          </p:nvPr>
        </p:nvSpPr>
        <p:spPr>
          <a:xfrm>
            <a:off x="304800" y="1219200"/>
            <a:ext cx="8610600" cy="5486400"/>
          </a:xfrm>
        </p:spPr>
        <p:txBody>
          <a:bodyPr/>
          <a:lstStyle/>
          <a:p>
            <a:pPr marL="285750" marR="0" lvl="0" indent="-285750" algn="l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  <a:latin typeface="Times New Roman"/>
                <a:ea typeface="Times New Roman"/>
              </a:rPr>
              <a:t>Calibration Method Changes</a:t>
            </a:r>
          </a:p>
          <a:p>
            <a:pPr marL="742950" lvl="1" indent="-285750" algn="l">
              <a:spcBef>
                <a:spcPts val="0"/>
              </a:spcBef>
              <a:spcAft>
                <a:spcPts val="0"/>
              </a:spcAft>
              <a:buFont typeface="Courier New" pitchFamily="49" charset="0"/>
              <a:buChar char="o"/>
            </a:pPr>
            <a:r>
              <a:rPr lang="en-US" sz="2000" dirty="0">
                <a:solidFill>
                  <a:schemeClr val="tx1"/>
                </a:solidFill>
                <a:latin typeface="Times New Roman"/>
                <a:ea typeface="Times New Roman"/>
              </a:rPr>
              <a:t>	Optimized flow settings from 1,4,6,8 L/min to 1,2,3,4 </a:t>
            </a:r>
            <a:r>
              <a:rPr lang="en-US" sz="2000" dirty="0" smtClean="0">
                <a:solidFill>
                  <a:schemeClr val="tx1"/>
                </a:solidFill>
                <a:latin typeface="Times New Roman"/>
                <a:ea typeface="Times New Roman"/>
              </a:rPr>
              <a:t>SLPM</a:t>
            </a:r>
            <a:endParaRPr lang="en-US" sz="2000" dirty="0">
              <a:solidFill>
                <a:schemeClr val="tx1"/>
              </a:solidFill>
              <a:latin typeface="Times New Roman"/>
              <a:ea typeface="Times New Roman"/>
            </a:endParaRPr>
          </a:p>
          <a:p>
            <a:pPr marL="742950" lvl="1" indent="-285750" algn="l">
              <a:spcBef>
                <a:spcPts val="0"/>
              </a:spcBef>
              <a:spcAft>
                <a:spcPts val="0"/>
              </a:spcAft>
              <a:buFont typeface="Courier New" pitchFamily="49" charset="0"/>
              <a:buChar char="o"/>
            </a:pPr>
            <a:r>
              <a:rPr lang="en-US" sz="2000" dirty="0">
                <a:solidFill>
                  <a:schemeClr val="tx1"/>
                </a:solidFill>
                <a:latin typeface="Times New Roman"/>
                <a:ea typeface="Times New Roman"/>
              </a:rPr>
              <a:t>	Entire calibration sequence defined (Beginning to end)</a:t>
            </a:r>
          </a:p>
          <a:p>
            <a:pPr marL="742950" lvl="1" indent="-285750" algn="l">
              <a:spcBef>
                <a:spcPts val="0"/>
              </a:spcBef>
              <a:spcAft>
                <a:spcPts val="0"/>
              </a:spcAft>
              <a:buFont typeface="Courier New" pitchFamily="49" charset="0"/>
              <a:buChar char="o"/>
            </a:pPr>
            <a:r>
              <a:rPr lang="en-US" sz="2000" dirty="0">
                <a:solidFill>
                  <a:schemeClr val="tx1"/>
                </a:solidFill>
                <a:latin typeface="Times New Roman"/>
                <a:ea typeface="Times New Roman"/>
              </a:rPr>
              <a:t>	3 minute Preheat at 4 L/min</a:t>
            </a:r>
          </a:p>
          <a:p>
            <a:pPr marL="742950" lvl="1" indent="-285750" algn="l">
              <a:spcBef>
                <a:spcPts val="0"/>
              </a:spcBef>
              <a:spcAft>
                <a:spcPts val="0"/>
              </a:spcAft>
              <a:buFont typeface="Courier New" pitchFamily="49" charset="0"/>
              <a:buChar char="o"/>
            </a:pPr>
            <a:r>
              <a:rPr lang="en-US" sz="2000" dirty="0">
                <a:solidFill>
                  <a:schemeClr val="tx1"/>
                </a:solidFill>
                <a:latin typeface="Times New Roman"/>
                <a:ea typeface="Times New Roman"/>
              </a:rPr>
              <a:t>	</a:t>
            </a:r>
            <a:r>
              <a:rPr lang="en-US" sz="2000" dirty="0" smtClean="0">
                <a:solidFill>
                  <a:schemeClr val="tx1"/>
                </a:solidFill>
                <a:latin typeface="Times New Roman"/>
                <a:ea typeface="Times New Roman"/>
              </a:rPr>
              <a:t>Step Change: 1-2, 1-3, 1-4 SLPM </a:t>
            </a:r>
            <a:endParaRPr lang="en-US" sz="2000" dirty="0">
              <a:solidFill>
                <a:schemeClr val="tx1"/>
              </a:solidFill>
              <a:latin typeface="Times New Roman"/>
              <a:ea typeface="Times New Roman"/>
            </a:endParaRPr>
          </a:p>
          <a:p>
            <a:pPr marL="742950" lvl="1" indent="-285750" algn="l">
              <a:spcBef>
                <a:spcPts val="0"/>
              </a:spcBef>
              <a:spcAft>
                <a:spcPts val="0"/>
              </a:spcAft>
              <a:buFont typeface="Courier New" pitchFamily="49" charset="0"/>
              <a:buChar char="o"/>
            </a:pPr>
            <a:r>
              <a:rPr lang="en-US" sz="2000" dirty="0" smtClean="0">
                <a:solidFill>
                  <a:schemeClr val="tx1"/>
                </a:solidFill>
                <a:latin typeface="Times New Roman"/>
                <a:ea typeface="Times New Roman"/>
              </a:rPr>
              <a:t>   Longer </a:t>
            </a:r>
            <a:r>
              <a:rPr lang="en-US" sz="2000" dirty="0">
                <a:solidFill>
                  <a:schemeClr val="tx1"/>
                </a:solidFill>
                <a:latin typeface="Times New Roman"/>
                <a:ea typeface="Times New Roman"/>
              </a:rPr>
              <a:t>dwell – Increased from 2 to 3 minutes (last 10 second average) </a:t>
            </a:r>
          </a:p>
          <a:p>
            <a:pPr marL="742950" lvl="1" indent="-285750" algn="l">
              <a:spcBef>
                <a:spcPts val="0"/>
              </a:spcBef>
              <a:spcAft>
                <a:spcPts val="0"/>
              </a:spcAft>
              <a:buFont typeface="Courier New" pitchFamily="49" charset="0"/>
              <a:buChar char="o"/>
            </a:pPr>
            <a:r>
              <a:rPr lang="en-US" sz="2000" dirty="0">
                <a:solidFill>
                  <a:schemeClr val="tx1"/>
                </a:solidFill>
                <a:latin typeface="Times New Roman"/>
                <a:ea typeface="Times New Roman"/>
              </a:rPr>
              <a:t>	Methane MFM/MFC output recorded with Thermopile output</a:t>
            </a:r>
          </a:p>
          <a:p>
            <a:pPr marL="742950" lvl="1" indent="-285750" algn="l">
              <a:spcBef>
                <a:spcPts val="0"/>
              </a:spcBef>
              <a:spcAft>
                <a:spcPts val="0"/>
              </a:spcAft>
              <a:buFont typeface="Courier New" pitchFamily="49" charset="0"/>
              <a:buChar char="o"/>
            </a:pPr>
            <a:r>
              <a:rPr lang="en-US" sz="2000" dirty="0">
                <a:solidFill>
                  <a:schemeClr val="tx1"/>
                </a:solidFill>
                <a:latin typeface="Times New Roman"/>
                <a:ea typeface="Times New Roman"/>
              </a:rPr>
              <a:t>	Only 3 step changes in </a:t>
            </a:r>
            <a:r>
              <a:rPr lang="en-US" sz="2000" dirty="0" smtClean="0">
                <a:solidFill>
                  <a:schemeClr val="tx1"/>
                </a:solidFill>
                <a:latin typeface="Times New Roman"/>
                <a:ea typeface="Times New Roman"/>
              </a:rPr>
              <a:t>flow </a:t>
            </a:r>
            <a:r>
              <a:rPr lang="en-US" sz="2000" dirty="0">
                <a:solidFill>
                  <a:schemeClr val="tx1"/>
                </a:solidFill>
                <a:latin typeface="Times New Roman"/>
                <a:ea typeface="Times New Roman"/>
              </a:rPr>
              <a:t>(previously 5)</a:t>
            </a:r>
          </a:p>
          <a:p>
            <a:pPr marL="742950" lvl="1" indent="-285750" algn="l">
              <a:spcBef>
                <a:spcPts val="0"/>
              </a:spcBef>
              <a:spcAft>
                <a:spcPts val="0"/>
              </a:spcAft>
              <a:buFont typeface="Courier New" pitchFamily="49" charset="0"/>
              <a:buChar char="o"/>
            </a:pPr>
            <a:r>
              <a:rPr lang="en-US" sz="2000" dirty="0">
                <a:solidFill>
                  <a:schemeClr val="tx1"/>
                </a:solidFill>
                <a:latin typeface="Times New Roman"/>
                <a:ea typeface="Times New Roman"/>
              </a:rPr>
              <a:t>	Exhaust ventilation system must be on</a:t>
            </a:r>
          </a:p>
          <a:p>
            <a:pPr marL="457200" indent="-457200" algn="l" eaLnBrk="1" hangingPunct="1">
              <a:buFont typeface="Arial" pitchFamily="34" charset="0"/>
              <a:buChar char="•"/>
            </a:pPr>
            <a:endParaRPr lang="en-US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 algn="l" eaLnBrk="1" hangingPunct="1"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Calibration 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Pass / Fail Criteria</a:t>
            </a:r>
          </a:p>
          <a:p>
            <a:pPr marL="800100" lvl="1" indent="-342900" algn="l" eaLnBrk="1" hangingPunct="1">
              <a:buFont typeface="Courier New" pitchFamily="49" charset="0"/>
              <a:buChar char="o"/>
            </a:pPr>
            <a:r>
              <a:rPr lang="en-US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Unchanged </a:t>
            </a:r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@ 5% </a:t>
            </a:r>
            <a:r>
              <a:rPr lang="en-US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STDEV error </a:t>
            </a:r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between the three calibration </a:t>
            </a:r>
            <a:r>
              <a:rPr lang="en-US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constants derived </a:t>
            </a:r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during the calibration process (1-2, 1-3, </a:t>
            </a:r>
            <a:r>
              <a:rPr lang="en-US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1-4 SLPM)</a:t>
            </a:r>
          </a:p>
          <a:p>
            <a:pPr marL="457200" indent="-457200" algn="l" eaLnBrk="1" hangingPunct="1">
              <a:buFont typeface="Arial" pitchFamily="34" charset="0"/>
              <a:buChar char="•"/>
            </a:pPr>
            <a:endParaRPr lang="en-US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3749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6300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5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HR2 Prototype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CALIBRATION PARAMETERS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46594030"/>
              </p:ext>
            </p:extLst>
          </p:nvPr>
        </p:nvGraphicFramePr>
        <p:xfrm>
          <a:off x="228600" y="1447800"/>
          <a:ext cx="8763000" cy="5211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44347"/>
                <a:gridCol w="1351253"/>
                <a:gridCol w="216493"/>
                <a:gridCol w="1307507"/>
                <a:gridCol w="304800"/>
                <a:gridCol w="1335992"/>
                <a:gridCol w="163795"/>
                <a:gridCol w="1064664"/>
                <a:gridCol w="1474149"/>
              </a:tblGrid>
              <a:tr h="973281">
                <a:tc gridSpan="4"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METHANE</a:t>
                      </a:r>
                      <a:r>
                        <a:rPr lang="en-US" sz="2800" baseline="0" dirty="0" smtClean="0"/>
                        <a:t> FLOW (SLPM)</a:t>
                      </a:r>
                      <a:endParaRPr lang="en-US" sz="2800" dirty="0"/>
                    </a:p>
                  </a:txBody>
                  <a:tcPr marT="45717" marB="45717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 dirty="0"/>
                    </a:p>
                  </a:txBody>
                  <a:tcPr marT="45717" marB="45717" anchor="ctr"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THERMOPILE</a:t>
                      </a:r>
                      <a:r>
                        <a:rPr lang="en-US" sz="2800" baseline="0" dirty="0" smtClean="0"/>
                        <a:t> OUTPUT (mV)</a:t>
                      </a:r>
                      <a:endParaRPr lang="en-US" sz="2800" dirty="0"/>
                    </a:p>
                  </a:txBody>
                  <a:tcPr marT="45717" marB="45717" anchor="ctr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722112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Low Range</a:t>
                      </a:r>
                      <a:endParaRPr lang="en-US" sz="2000" dirty="0"/>
                    </a:p>
                  </a:txBody>
                  <a:tcPr marT="45717" marB="4571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TARGET</a:t>
                      </a:r>
                      <a:endParaRPr lang="en-US" sz="2000" dirty="0"/>
                    </a:p>
                  </a:txBody>
                  <a:tcPr marT="45717" marB="45717"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High Range</a:t>
                      </a:r>
                      <a:endParaRPr lang="en-US" sz="2000" dirty="0"/>
                    </a:p>
                  </a:txBody>
                  <a:tcPr marT="45717" marB="45717"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 marT="45717" marB="45717"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Low Range</a:t>
                      </a:r>
                      <a:endParaRPr lang="en-US" sz="2000" dirty="0"/>
                    </a:p>
                  </a:txBody>
                  <a:tcPr marT="45717" marB="45717"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TARGET</a:t>
                      </a:r>
                      <a:endParaRPr lang="en-US" sz="2000" dirty="0"/>
                    </a:p>
                  </a:txBody>
                  <a:tcPr marT="45717" marB="4571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High Range</a:t>
                      </a:r>
                      <a:endParaRPr lang="en-US" sz="2000" dirty="0"/>
                    </a:p>
                  </a:txBody>
                  <a:tcPr marT="45717" marB="45717" anchor="ctr"/>
                </a:tc>
              </a:tr>
              <a:tr h="40815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0.98</a:t>
                      </a:r>
                      <a:endParaRPr lang="en-US" sz="2000" dirty="0"/>
                    </a:p>
                  </a:txBody>
                  <a:tcPr marT="45717" marB="4571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1.0</a:t>
                      </a:r>
                      <a:endParaRPr lang="en-US" sz="2000" dirty="0"/>
                    </a:p>
                  </a:txBody>
                  <a:tcPr marT="45717" marB="45717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1.02</a:t>
                      </a:r>
                      <a:endParaRPr lang="en-US" sz="2000" dirty="0"/>
                    </a:p>
                  </a:txBody>
                  <a:tcPr marT="45717" marB="45717"/>
                </a:tc>
                <a:tc hMerge="1"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 marT="45717" marB="45717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60.0</a:t>
                      </a:r>
                      <a:endParaRPr lang="en-US" sz="2000" dirty="0"/>
                    </a:p>
                  </a:txBody>
                  <a:tcPr marT="45717" marB="45717"/>
                </a:tc>
                <a:tc hMerge="1"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61.0</a:t>
                      </a:r>
                      <a:endParaRPr lang="en-US" sz="2000" dirty="0"/>
                    </a:p>
                  </a:txBody>
                  <a:tcPr marT="45717" marB="4571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62.0</a:t>
                      </a:r>
                      <a:endParaRPr lang="en-US" sz="2000" dirty="0"/>
                    </a:p>
                  </a:txBody>
                  <a:tcPr marT="45717" marB="45717"/>
                </a:tc>
              </a:tr>
              <a:tr h="40815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1.96</a:t>
                      </a:r>
                      <a:endParaRPr lang="en-US" sz="2000" dirty="0"/>
                    </a:p>
                  </a:txBody>
                  <a:tcPr marT="45717" marB="4571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2.0</a:t>
                      </a:r>
                      <a:endParaRPr lang="en-US" sz="2000" dirty="0"/>
                    </a:p>
                  </a:txBody>
                  <a:tcPr marT="45717" marB="45717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2.04</a:t>
                      </a:r>
                      <a:endParaRPr lang="en-US" sz="2000" dirty="0"/>
                    </a:p>
                  </a:txBody>
                  <a:tcPr marT="45717" marB="45717"/>
                </a:tc>
                <a:tc hMerge="1"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 marT="45717" marB="45717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67.0</a:t>
                      </a:r>
                      <a:endParaRPr lang="en-US" sz="2000" dirty="0"/>
                    </a:p>
                  </a:txBody>
                  <a:tcPr marT="45717" marB="45717"/>
                </a:tc>
                <a:tc hMerge="1"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68.0</a:t>
                      </a:r>
                      <a:endParaRPr lang="en-US" sz="2000" dirty="0"/>
                    </a:p>
                  </a:txBody>
                  <a:tcPr marT="45717" marB="4571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69.0</a:t>
                      </a:r>
                      <a:endParaRPr lang="en-US" sz="2000" dirty="0"/>
                    </a:p>
                  </a:txBody>
                  <a:tcPr marT="45717" marB="45717"/>
                </a:tc>
              </a:tr>
              <a:tr h="40815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2.94</a:t>
                      </a:r>
                      <a:endParaRPr lang="en-US" sz="2000" dirty="0"/>
                    </a:p>
                  </a:txBody>
                  <a:tcPr marT="45717" marB="4571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3.0</a:t>
                      </a:r>
                      <a:endParaRPr lang="en-US" sz="2000" dirty="0"/>
                    </a:p>
                  </a:txBody>
                  <a:tcPr marT="45717" marB="45717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3.06</a:t>
                      </a:r>
                      <a:endParaRPr lang="en-US" sz="2000" dirty="0"/>
                    </a:p>
                  </a:txBody>
                  <a:tcPr marT="45717" marB="45717"/>
                </a:tc>
                <a:tc hMerge="1"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 marT="45717" marB="45717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73.0</a:t>
                      </a:r>
                      <a:endParaRPr lang="en-US" sz="2000" dirty="0"/>
                    </a:p>
                  </a:txBody>
                  <a:tcPr marT="45717" marB="45717"/>
                </a:tc>
                <a:tc hMerge="1"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75.0</a:t>
                      </a:r>
                      <a:endParaRPr lang="en-US" sz="2000" dirty="0"/>
                    </a:p>
                  </a:txBody>
                  <a:tcPr marT="45717" marB="4571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77.0</a:t>
                      </a:r>
                      <a:endParaRPr lang="en-US" sz="2000" dirty="0"/>
                    </a:p>
                  </a:txBody>
                  <a:tcPr marT="45717" marB="45717"/>
                </a:tc>
              </a:tr>
              <a:tr h="40815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3.92</a:t>
                      </a:r>
                      <a:endParaRPr lang="en-US" sz="2000" dirty="0"/>
                    </a:p>
                  </a:txBody>
                  <a:tcPr marT="45717" marB="4571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4.0</a:t>
                      </a:r>
                      <a:endParaRPr lang="en-US" sz="2000" dirty="0"/>
                    </a:p>
                  </a:txBody>
                  <a:tcPr marT="45717" marB="45717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4.08</a:t>
                      </a:r>
                      <a:endParaRPr lang="en-US" sz="2000" dirty="0"/>
                    </a:p>
                  </a:txBody>
                  <a:tcPr marT="45717" marB="45717"/>
                </a:tc>
                <a:tc hMerge="1"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 marT="45717" marB="45717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78.0</a:t>
                      </a:r>
                      <a:endParaRPr lang="en-US" sz="2000" dirty="0"/>
                    </a:p>
                  </a:txBody>
                  <a:tcPr marT="45717" marB="45717"/>
                </a:tc>
                <a:tc hMerge="1"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80.0</a:t>
                      </a:r>
                      <a:endParaRPr lang="en-US" sz="2000" dirty="0"/>
                    </a:p>
                  </a:txBody>
                  <a:tcPr marT="45717" marB="4571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82.0</a:t>
                      </a:r>
                      <a:endParaRPr lang="en-US" sz="2000" dirty="0"/>
                    </a:p>
                  </a:txBody>
                  <a:tcPr marT="45717" marB="45717"/>
                </a:tc>
              </a:tr>
              <a:tr h="533735">
                <a:tc gridSpan="9">
                  <a:txBody>
                    <a:bodyPr/>
                    <a:lstStyle/>
                    <a:p>
                      <a:pPr algn="ctr"/>
                      <a:r>
                        <a:rPr lang="en-US" sz="2800" b="1" baseline="0" dirty="0" smtClean="0">
                          <a:solidFill>
                            <a:schemeClr val="bg1"/>
                          </a:solidFill>
                        </a:rPr>
                        <a:t>CALIBRATION FACTOR RANGE</a:t>
                      </a:r>
                      <a:endParaRPr lang="en-US" sz="2800" b="1" baseline="0" dirty="0">
                        <a:solidFill>
                          <a:schemeClr val="bg1"/>
                        </a:solidFill>
                      </a:endParaRPr>
                    </a:p>
                  </a:txBody>
                  <a:tcPr marT="45717" marB="45717"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/>
                </a:tc>
              </a:tr>
              <a:tr h="408150"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/>
                        <a:t>Low Range</a:t>
                      </a:r>
                      <a:endParaRPr lang="en-US" sz="2000" dirty="0"/>
                    </a:p>
                  </a:txBody>
                  <a:tcPr marT="45717" marB="45717"/>
                </a:tc>
                <a:tc hMerge="1"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/>
                        <a:t>TARGET</a:t>
                      </a:r>
                    </a:p>
                  </a:txBody>
                  <a:tcPr marT="45717" marB="45717"/>
                </a:tc>
                <a:tc hMerge="1"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/>
                        <a:t>High Range</a:t>
                      </a:r>
                    </a:p>
                  </a:txBody>
                  <a:tcPr marT="45717" marB="45717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/>
                </a:tc>
              </a:tr>
              <a:tr h="470942">
                <a:tc gridSpan="3"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0.07 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kW/mv</a:t>
                      </a:r>
                      <a:endParaRPr lang="en-US" sz="2400" dirty="0"/>
                    </a:p>
                  </a:txBody>
                  <a:tcPr marT="45717" marB="45717"/>
                </a:tc>
                <a:tc hMerge="1"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0.08 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kW/mV</a:t>
                      </a:r>
                      <a:endParaRPr lang="en-US" sz="2400" dirty="0"/>
                    </a:p>
                  </a:txBody>
                  <a:tcPr marT="45717" marB="45717"/>
                </a:tc>
                <a:tc hMerge="1"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0.09 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kW/mV</a:t>
                      </a:r>
                      <a:endParaRPr lang="en-US" sz="2400" dirty="0"/>
                    </a:p>
                  </a:txBody>
                  <a:tcPr marT="45717" marB="45717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/>
                </a:tc>
              </a:tr>
              <a:tr h="470942">
                <a:tc gridSpan="3"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3.0 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kW/m</a:t>
                      </a:r>
                      <a:r>
                        <a:rPr lang="en-US" sz="1800" kern="1200" baseline="300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/mV</a:t>
                      </a:r>
                      <a:endParaRPr lang="en-US" sz="2400" baseline="0" dirty="0"/>
                    </a:p>
                  </a:txBody>
                  <a:tcPr marT="45717" marB="45717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3.5 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kW/m</a:t>
                      </a:r>
                      <a:r>
                        <a:rPr lang="en-US" sz="1800" kern="1200" baseline="300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/mV</a:t>
                      </a:r>
                      <a:endParaRPr lang="en-US" sz="2400" dirty="0"/>
                    </a:p>
                  </a:txBody>
                  <a:tcPr marT="45717" marB="45717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4.0 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kW/m</a:t>
                      </a:r>
                      <a:r>
                        <a:rPr lang="en-US" sz="1800" kern="1200" baseline="300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/mV</a:t>
                      </a:r>
                      <a:endParaRPr lang="en-US" sz="2400" dirty="0"/>
                    </a:p>
                  </a:txBody>
                  <a:tcPr marT="45717" marB="45717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22007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300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ctrTitle"/>
          </p:nvPr>
        </p:nvSpPr>
        <p:spPr>
          <a:xfrm>
            <a:off x="685800" y="228600"/>
            <a:ext cx="7772400" cy="784225"/>
          </a:xfrm>
        </p:spPr>
        <p:txBody>
          <a:bodyPr/>
          <a:lstStyle/>
          <a:p>
            <a:pPr algn="l" eaLnBrk="1" hangingPunct="1"/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New Procedures: Heat Flux</a:t>
            </a:r>
          </a:p>
        </p:txBody>
      </p:sp>
      <p:sp>
        <p:nvSpPr>
          <p:cNvPr id="16387" name="Subtitle 2"/>
          <p:cNvSpPr>
            <a:spLocks noGrp="1"/>
          </p:cNvSpPr>
          <p:nvPr>
            <p:ph type="subTitle" idx="1"/>
          </p:nvPr>
        </p:nvSpPr>
        <p:spPr>
          <a:xfrm>
            <a:off x="304800" y="1295400"/>
            <a:ext cx="8686800" cy="5105400"/>
          </a:xfrm>
        </p:spPr>
        <p:txBody>
          <a:bodyPr/>
          <a:lstStyle/>
          <a:p>
            <a:pPr marL="285750" marR="0" lvl="0" indent="-285750" algn="l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  <a:latin typeface="Times New Roman"/>
                <a:ea typeface="Times New Roman"/>
              </a:rPr>
              <a:t>HFG Type: Replaced Gardon with </a:t>
            </a:r>
            <a:r>
              <a:rPr lang="en-US" dirty="0">
                <a:solidFill>
                  <a:schemeClr val="tx1"/>
                </a:solidFill>
                <a:latin typeface="Times New Roman"/>
                <a:ea typeface="Times New Roman"/>
              </a:rPr>
              <a:t>Schmidt-Boelter</a:t>
            </a:r>
          </a:p>
          <a:p>
            <a:pPr marL="285750" marR="0" lvl="0" indent="-285750" algn="l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</a:pPr>
            <a:endParaRPr lang="en-US" dirty="0" smtClean="0">
              <a:solidFill>
                <a:schemeClr val="tx1"/>
              </a:solidFill>
              <a:latin typeface="Times New Roman"/>
              <a:ea typeface="Times New Roman"/>
            </a:endParaRPr>
          </a:p>
          <a:p>
            <a:pPr marL="285750" marR="0" lvl="0" indent="-285750" algn="l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  <a:latin typeface="Times New Roman"/>
                <a:ea typeface="Times New Roman"/>
              </a:rPr>
              <a:t>HFG Guidance: Paint </a:t>
            </a:r>
            <a:r>
              <a:rPr lang="en-US" dirty="0">
                <a:solidFill>
                  <a:schemeClr val="tx1"/>
                </a:solidFill>
                <a:latin typeface="Times New Roman"/>
                <a:ea typeface="Times New Roman"/>
              </a:rPr>
              <a:t>/ </a:t>
            </a:r>
            <a:r>
              <a:rPr lang="en-US" dirty="0" smtClean="0">
                <a:solidFill>
                  <a:schemeClr val="tx1"/>
                </a:solidFill>
                <a:latin typeface="Times New Roman"/>
                <a:ea typeface="Times New Roman"/>
              </a:rPr>
              <a:t>Care </a:t>
            </a:r>
            <a:r>
              <a:rPr lang="en-US" dirty="0">
                <a:solidFill>
                  <a:schemeClr val="tx1"/>
                </a:solidFill>
                <a:latin typeface="Times New Roman"/>
                <a:ea typeface="Times New Roman"/>
              </a:rPr>
              <a:t>/ </a:t>
            </a:r>
            <a:r>
              <a:rPr lang="en-US" dirty="0" smtClean="0">
                <a:solidFill>
                  <a:schemeClr val="tx1"/>
                </a:solidFill>
                <a:latin typeface="Times New Roman"/>
                <a:ea typeface="Times New Roman"/>
              </a:rPr>
              <a:t>Mounting</a:t>
            </a:r>
            <a:endParaRPr lang="en-US" dirty="0">
              <a:solidFill>
                <a:schemeClr val="tx1"/>
              </a:solidFill>
              <a:latin typeface="Times New Roman"/>
              <a:ea typeface="Times New Roman"/>
            </a:endParaRPr>
          </a:p>
          <a:p>
            <a:pPr marL="285750" marR="0" lvl="0" indent="-285750" algn="l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</a:pPr>
            <a:endParaRPr lang="en-US" dirty="0" smtClean="0">
              <a:solidFill>
                <a:schemeClr val="tx1"/>
              </a:solidFill>
              <a:latin typeface="Times New Roman"/>
              <a:ea typeface="Times New Roman"/>
            </a:endParaRPr>
          </a:p>
          <a:p>
            <a:pPr marL="285750" marR="0" lvl="0" indent="-285750" algn="l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  <a:latin typeface="Times New Roman"/>
                <a:ea typeface="Times New Roman"/>
              </a:rPr>
              <a:t>New insitu method (Center)</a:t>
            </a:r>
          </a:p>
          <a:p>
            <a:pPr marL="914400" lvl="1" indent="-457200" algn="l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dirty="0" smtClean="0">
                <a:solidFill>
                  <a:schemeClr val="tx1"/>
                </a:solidFill>
                <a:latin typeface="Times New Roman"/>
                <a:ea typeface="Times New Roman"/>
              </a:rPr>
              <a:t>3.65 +/- 0.05</a:t>
            </a:r>
            <a:endParaRPr lang="en-US" dirty="0">
              <a:solidFill>
                <a:schemeClr val="tx1"/>
              </a:solidFill>
              <a:latin typeface="Times New Roman"/>
              <a:ea typeface="Times New Roman"/>
            </a:endParaRPr>
          </a:p>
          <a:p>
            <a:pPr marL="285750" marR="0" lvl="0" indent="-285750" algn="l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</a:pPr>
            <a:endParaRPr lang="en-US" dirty="0" smtClean="0">
              <a:solidFill>
                <a:schemeClr val="tx1"/>
              </a:solidFill>
              <a:latin typeface="Times New Roman"/>
              <a:ea typeface="Times New Roman"/>
            </a:endParaRPr>
          </a:p>
          <a:p>
            <a:pPr marL="285750" marR="0" lvl="0" indent="-285750" algn="l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  <a:latin typeface="Times New Roman"/>
                <a:ea typeface="Times New Roman"/>
              </a:rPr>
              <a:t>New Uniformity Tolerance (4-Corners)</a:t>
            </a:r>
          </a:p>
          <a:p>
            <a:pPr marL="914400" lvl="1" indent="-457200" algn="l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chemeClr val="tx1"/>
                </a:solidFill>
                <a:latin typeface="Times New Roman"/>
                <a:ea typeface="Times New Roman"/>
              </a:rPr>
              <a:t>3.65 +/- </a:t>
            </a:r>
            <a:r>
              <a:rPr lang="en-US" dirty="0" smtClean="0">
                <a:solidFill>
                  <a:schemeClr val="tx1"/>
                </a:solidFill>
                <a:latin typeface="Times New Roman"/>
                <a:ea typeface="Times New Roman"/>
              </a:rPr>
              <a:t>0.10</a:t>
            </a:r>
            <a:endParaRPr lang="en-US" dirty="0">
              <a:solidFill>
                <a:schemeClr val="tx1"/>
              </a:solidFill>
              <a:latin typeface="Times New Roman"/>
              <a:ea typeface="Times New Roman"/>
            </a:endParaRPr>
          </a:p>
          <a:p>
            <a:pPr marL="742950" lvl="1" indent="-285750" algn="l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</a:pPr>
            <a:endParaRPr lang="en-US" dirty="0">
              <a:solidFill>
                <a:schemeClr val="tx1"/>
              </a:solidFill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527414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ctrTitle"/>
          </p:nvPr>
        </p:nvSpPr>
        <p:spPr>
          <a:xfrm>
            <a:off x="685800" y="228600"/>
            <a:ext cx="7772400" cy="784225"/>
          </a:xfrm>
        </p:spPr>
        <p:txBody>
          <a:bodyPr/>
          <a:lstStyle/>
          <a:p>
            <a:pPr algn="l" eaLnBrk="1" hangingPunct="1"/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Calibration Factor / HRR Equation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387" name="Subtitle 2"/>
              <p:cNvSpPr>
                <a:spLocks noGrp="1"/>
              </p:cNvSpPr>
              <p:nvPr>
                <p:ph type="subTitle" idx="1"/>
              </p:nvPr>
            </p:nvSpPr>
            <p:spPr>
              <a:xfrm>
                <a:off x="266700" y="1089891"/>
                <a:ext cx="8610600" cy="5410200"/>
              </a:xfrm>
            </p:spPr>
            <p:txBody>
              <a:bodyPr/>
              <a:lstStyle/>
              <a:p>
                <a:pPr>
                  <a:spcBef>
                    <a:spcPts val="0"/>
                  </a:spcBef>
                  <a:spcAft>
                    <a:spcPts val="0"/>
                  </a:spcAft>
                </a:pPr>
                <a:endParaRPr lang="en-US" sz="1200" i="1" dirty="0" smtClean="0">
                  <a:solidFill>
                    <a:schemeClr val="tx1"/>
                  </a:solidFill>
                  <a:latin typeface="Cambria Math"/>
                  <a:ea typeface="Times New Roman"/>
                </a:endParaRPr>
              </a:p>
              <a:p>
                <a:pPr algn="l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1600" dirty="0" smtClean="0">
                    <a:solidFill>
                      <a:schemeClr val="tx1"/>
                    </a:solidFill>
                    <a:latin typeface="Times New Roman" pitchFamily="18" charset="0"/>
                    <a:ea typeface="Times New Roman"/>
                    <a:cs typeface="Times New Roman" pitchFamily="18" charset="0"/>
                  </a:rPr>
                  <a:t>OSU – FAA Fire Test Handbook</a:t>
                </a:r>
              </a:p>
              <a:p>
                <a:pPr>
                  <a:spcBef>
                    <a:spcPts val="0"/>
                  </a:spcBef>
                  <a:spcAft>
                    <a:spcPts val="0"/>
                  </a:spcAft>
                </a:pPr>
                <a:endParaRPr lang="en-US" sz="1100" i="1" dirty="0">
                  <a:solidFill>
                    <a:schemeClr val="tx1"/>
                  </a:solidFill>
                  <a:latin typeface="Cambria Math"/>
                  <a:ea typeface="Times New Roman"/>
                </a:endParaRPr>
              </a:p>
              <a:p>
                <a:pPr>
                  <a:spcBef>
                    <a:spcPts val="0"/>
                  </a:spcBef>
                  <a:spcAft>
                    <a:spcPts val="0"/>
                  </a:spcAft>
                </a:pPr>
                <a:endParaRPr lang="en-US" sz="1100" i="1" dirty="0" smtClean="0">
                  <a:solidFill>
                    <a:schemeClr val="tx1"/>
                  </a:solidFill>
                  <a:latin typeface="Cambria Math"/>
                  <a:ea typeface="Times New Roman"/>
                </a:endParaRPr>
              </a:p>
              <a:p>
                <a:pPr>
                  <a:spcBef>
                    <a:spcPts val="0"/>
                  </a:spcBef>
                  <a:spcAft>
                    <a:spcPts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100" i="1">
                              <a:solidFill>
                                <a:schemeClr val="tx1"/>
                              </a:solidFill>
                              <a:latin typeface="Cambria Math"/>
                              <a:ea typeface="Times New Roman"/>
                            </a:rPr>
                          </m:ctrlPr>
                        </m:sSubPr>
                        <m:e>
                          <m:r>
                            <a:rPr lang="en-US" sz="1100" i="1">
                              <a:solidFill>
                                <a:schemeClr val="tx1"/>
                              </a:solidFill>
                              <a:latin typeface="Cambria Math"/>
                              <a:ea typeface="Times New Roman"/>
                            </a:rPr>
                            <m:t>𝐾</m:t>
                          </m:r>
                        </m:e>
                        <m:sub>
                          <m:r>
                            <a:rPr lang="en-US" sz="1100" i="1">
                              <a:solidFill>
                                <a:schemeClr val="tx1"/>
                              </a:solidFill>
                              <a:latin typeface="Cambria Math"/>
                              <a:ea typeface="Times New Roman"/>
                            </a:rPr>
                            <m:t>h</m:t>
                          </m:r>
                        </m:sub>
                      </m:sSub>
                      <m:r>
                        <a:rPr lang="en-US" sz="1100">
                          <a:solidFill>
                            <a:schemeClr val="tx1"/>
                          </a:solidFill>
                          <a:latin typeface="Cambria Math"/>
                          <a:ea typeface="Times New Roman"/>
                        </a:rPr>
                        <m:t>=</m:t>
                      </m:r>
                      <m:f>
                        <m:fPr>
                          <m:ctrlPr>
                            <a:rPr lang="en-US" sz="1100" i="1">
                              <a:solidFill>
                                <a:schemeClr val="tx1"/>
                              </a:solidFill>
                              <a:latin typeface="Cambria Math"/>
                              <a:ea typeface="Times New Roman"/>
                            </a:rPr>
                          </m:ctrlPr>
                        </m:fPr>
                        <m:num>
                          <m:d>
                            <m:dPr>
                              <m:ctrlPr>
                                <a:rPr lang="en-US" sz="1100" i="1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Times New Roman"/>
                                </a:rPr>
                              </m:ctrlPr>
                            </m:dPr>
                            <m:e>
                              <m:r>
                                <a:rPr lang="en-US" sz="1100" i="1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Times New Roman"/>
                                </a:rPr>
                                <m:t>210</m:t>
                              </m:r>
                              <m:r>
                                <a:rPr lang="en-US" sz="1100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Times New Roman"/>
                                </a:rPr>
                                <m:t>.</m:t>
                              </m:r>
                              <m:r>
                                <a:rPr lang="en-US" sz="1100" i="1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Times New Roman"/>
                                </a:rPr>
                                <m:t>8</m:t>
                              </m:r>
                              <m:r>
                                <a:rPr lang="en-US" sz="1100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Times New Roman"/>
                                </a:rPr>
                                <m:t> </m:t>
                              </m:r>
                              <m:r>
                                <a:rPr lang="en-US" sz="1100" i="1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Times New Roman"/>
                                </a:rPr>
                                <m:t>−</m:t>
                              </m:r>
                              <m:r>
                                <a:rPr lang="en-US" sz="1100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Times New Roman"/>
                                </a:rPr>
                                <m:t> </m:t>
                              </m:r>
                              <m:r>
                                <a:rPr lang="en-US" sz="1100" i="1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Times New Roman"/>
                                </a:rPr>
                                <m:t>22</m:t>
                              </m:r>
                              <m:r>
                                <a:rPr lang="en-US" sz="1100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Times New Roman"/>
                                </a:rPr>
                                <m:t>.</m:t>
                              </m:r>
                              <m:r>
                                <a:rPr lang="en-US" sz="1100" i="1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Times New Roman"/>
                                </a:rPr>
                                <m:t>0</m:t>
                              </m:r>
                            </m:e>
                          </m:d>
                          <m:r>
                            <a:rPr lang="en-US" sz="1100" i="1">
                              <a:solidFill>
                                <a:schemeClr val="tx1"/>
                              </a:solidFill>
                              <a:latin typeface="Cambria Math"/>
                              <a:ea typeface="Times New Roman"/>
                            </a:rPr>
                            <m:t> </m:t>
                          </m:r>
                          <m:r>
                            <a:rPr lang="en-US" sz="1100" i="1">
                              <a:solidFill>
                                <a:schemeClr val="tx1"/>
                              </a:solidFill>
                              <a:latin typeface="Cambria Math"/>
                              <a:ea typeface="Times New Roman"/>
                            </a:rPr>
                            <m:t>𝑘𝐶𝑎𝑙</m:t>
                          </m:r>
                        </m:num>
                        <m:den>
                          <m:r>
                            <a:rPr lang="en-US" sz="1100" i="1">
                              <a:solidFill>
                                <a:schemeClr val="tx1"/>
                              </a:solidFill>
                              <a:latin typeface="Cambria Math"/>
                              <a:ea typeface="Times New Roman"/>
                            </a:rPr>
                            <m:t>𝑚𝑜𝑙𝑒</m:t>
                          </m:r>
                        </m:den>
                      </m:f>
                      <m:r>
                        <a:rPr lang="en-US" sz="1100" i="1">
                          <a:solidFill>
                            <a:schemeClr val="tx1"/>
                          </a:solidFill>
                          <a:latin typeface="Cambria Math"/>
                          <a:ea typeface="Times New Roman"/>
                        </a:rPr>
                        <m:t>∗</m:t>
                      </m:r>
                      <m:f>
                        <m:fPr>
                          <m:ctrlPr>
                            <a:rPr lang="en-US" sz="1100" i="1">
                              <a:solidFill>
                                <a:schemeClr val="tx1"/>
                              </a:solidFill>
                              <a:latin typeface="Cambria Math"/>
                              <a:ea typeface="Times New Roman"/>
                            </a:rPr>
                          </m:ctrlPr>
                        </m:fPr>
                        <m:num>
                          <m:r>
                            <a:rPr lang="en-US" sz="1100" i="1">
                              <a:solidFill>
                                <a:schemeClr val="tx1"/>
                              </a:solidFill>
                              <a:latin typeface="Cambria Math"/>
                              <a:ea typeface="Times New Roman"/>
                            </a:rPr>
                            <m:t>𝑚𝑜𝑙𝑒</m:t>
                          </m:r>
                          <m:r>
                            <a:rPr lang="en-US" sz="1100">
                              <a:solidFill>
                                <a:schemeClr val="tx1"/>
                              </a:solidFill>
                              <a:latin typeface="Cambria Math"/>
                              <a:ea typeface="Times New Roman"/>
                            </a:rPr>
                            <m:t> </m:t>
                          </m:r>
                          <m:d>
                            <m:dPr>
                              <m:ctrlPr>
                                <a:rPr lang="en-US" sz="1100" i="1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Times New Roman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1100" i="1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  <a:ea typeface="Times New Roman"/>
                                    </a:rPr>
                                  </m:ctrlPr>
                                </m:sSubPr>
                                <m:e>
                                  <m:r>
                                    <a:rPr lang="en-US" sz="1100" i="1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  <a:ea typeface="Times New Roman"/>
                                    </a:rPr>
                                    <m:t>𝐶𝐻</m:t>
                                  </m:r>
                                </m:e>
                                <m:sub>
                                  <m:r>
                                    <a:rPr lang="en-US" sz="1100" i="1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  <a:ea typeface="Times New Roman"/>
                                    </a:rPr>
                                    <m:t>4</m:t>
                                  </m:r>
                                </m:sub>
                              </m:sSub>
                              <m:r>
                                <a:rPr lang="en-US" sz="1100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Times New Roman"/>
                                </a:rPr>
                                <m:t> </m:t>
                              </m:r>
                              <m:r>
                                <a:rPr lang="en-US" sz="1100" i="1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Times New Roman"/>
                                </a:rPr>
                                <m:t>𝑆𝑇𝑃</m:t>
                              </m:r>
                            </m:e>
                          </m:d>
                        </m:num>
                        <m:den>
                          <m:r>
                            <a:rPr lang="en-US" sz="1100" i="1">
                              <a:solidFill>
                                <a:schemeClr val="tx1"/>
                              </a:solidFill>
                              <a:latin typeface="Cambria Math"/>
                              <a:ea typeface="Times New Roman"/>
                            </a:rPr>
                            <m:t>22</m:t>
                          </m:r>
                          <m:r>
                            <a:rPr lang="en-US" sz="1100">
                              <a:solidFill>
                                <a:schemeClr val="tx1"/>
                              </a:solidFill>
                              <a:latin typeface="Cambria Math"/>
                              <a:ea typeface="Times New Roman"/>
                            </a:rPr>
                            <m:t>.</m:t>
                          </m:r>
                          <m:r>
                            <a:rPr lang="en-US" sz="1100" i="1">
                              <a:solidFill>
                                <a:schemeClr val="tx1"/>
                              </a:solidFill>
                              <a:latin typeface="Cambria Math"/>
                              <a:ea typeface="Times New Roman"/>
                            </a:rPr>
                            <m:t>41</m:t>
                          </m:r>
                        </m:den>
                      </m:f>
                      <m:r>
                        <a:rPr lang="en-US" sz="1100" i="1">
                          <a:solidFill>
                            <a:schemeClr val="tx1"/>
                          </a:solidFill>
                          <a:latin typeface="Cambria Math"/>
                          <a:ea typeface="Times New Roman"/>
                        </a:rPr>
                        <m:t>∗</m:t>
                      </m:r>
                      <m:f>
                        <m:fPr>
                          <m:ctrlPr>
                            <a:rPr lang="en-US" sz="110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11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273</m:t>
                          </m:r>
                        </m:num>
                        <m:den>
                          <m:r>
                            <a:rPr lang="en-US" sz="11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𝑇</m:t>
                          </m:r>
                          <m:r>
                            <a:rPr lang="en-US" sz="1100" b="0" i="1" baseline="-25000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𝑎</m:t>
                          </m:r>
                        </m:den>
                      </m:f>
                      <m:r>
                        <a:rPr lang="en-US" sz="11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∗</m:t>
                      </m:r>
                      <m:f>
                        <m:fPr>
                          <m:ctrlPr>
                            <a:rPr lang="en-US" sz="11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11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𝑃</m:t>
                          </m:r>
                          <m:r>
                            <a:rPr lang="en-US" sz="11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 −</m:t>
                          </m:r>
                          <m:r>
                            <a:rPr lang="en-US" sz="11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𝑃𝑣</m:t>
                          </m:r>
                        </m:num>
                        <m:den>
                          <m:r>
                            <a:rPr lang="en-US" sz="11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760</m:t>
                          </m:r>
                        </m:den>
                      </m:f>
                      <m:r>
                        <a:rPr lang="en-US" sz="11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∗</m:t>
                      </m:r>
                      <m:f>
                        <m:fPr>
                          <m:ctrlPr>
                            <a:rPr lang="en-US" sz="11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11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sz="11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0.02323</m:t>
                          </m:r>
                        </m:den>
                      </m:f>
                      <m:r>
                        <a:rPr lang="en-US" sz="11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∗</m:t>
                      </m:r>
                      <m:f>
                        <m:fPr>
                          <m:ctrlPr>
                            <a:rPr lang="en-US" sz="110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Times New Roman"/>
                            </a:rPr>
                          </m:ctrlPr>
                        </m:fPr>
                        <m:num>
                          <m:r>
                            <a:rPr lang="en-US" sz="1100" i="1">
                              <a:solidFill>
                                <a:schemeClr val="tx1"/>
                              </a:solidFill>
                              <a:latin typeface="Cambria Math"/>
                              <a:ea typeface="Times New Roman"/>
                            </a:rPr>
                            <m:t>𝑊𝐴𝑇𝑇</m:t>
                          </m:r>
                          <m:r>
                            <a:rPr lang="en-US" sz="1100">
                              <a:solidFill>
                                <a:schemeClr val="tx1"/>
                              </a:solidFill>
                              <a:latin typeface="Cambria Math"/>
                              <a:ea typeface="Times New Roman"/>
                            </a:rPr>
                            <m:t> </m:t>
                          </m:r>
                          <m:r>
                            <a:rPr lang="en-US" sz="1100" i="1">
                              <a:solidFill>
                                <a:schemeClr val="tx1"/>
                              </a:solidFill>
                              <a:latin typeface="Cambria Math"/>
                              <a:ea typeface="Times New Roman"/>
                            </a:rPr>
                            <m:t>𝑚𝑖𝑛</m:t>
                          </m:r>
                        </m:num>
                        <m:den>
                          <m:r>
                            <a:rPr lang="en-US" sz="1100" i="1">
                              <a:solidFill>
                                <a:schemeClr val="tx1"/>
                              </a:solidFill>
                              <a:latin typeface="Cambria Math"/>
                              <a:ea typeface="Times New Roman"/>
                            </a:rPr>
                            <m:t>0</m:t>
                          </m:r>
                          <m:r>
                            <a:rPr lang="en-US" sz="1100">
                              <a:solidFill>
                                <a:schemeClr val="tx1"/>
                              </a:solidFill>
                              <a:latin typeface="Cambria Math"/>
                              <a:ea typeface="Times New Roman"/>
                            </a:rPr>
                            <m:t>.</m:t>
                          </m:r>
                          <m:r>
                            <a:rPr lang="en-US" sz="1100" i="1">
                              <a:solidFill>
                                <a:schemeClr val="tx1"/>
                              </a:solidFill>
                              <a:latin typeface="Cambria Math"/>
                              <a:ea typeface="Times New Roman"/>
                            </a:rPr>
                            <m:t>01433</m:t>
                          </m:r>
                          <m:r>
                            <a:rPr lang="en-US" sz="1100">
                              <a:solidFill>
                                <a:schemeClr val="tx1"/>
                              </a:solidFill>
                              <a:latin typeface="Cambria Math"/>
                              <a:ea typeface="Times New Roman"/>
                            </a:rPr>
                            <m:t> </m:t>
                          </m:r>
                          <m:r>
                            <a:rPr lang="en-US" sz="1100" i="1">
                              <a:solidFill>
                                <a:schemeClr val="tx1"/>
                              </a:solidFill>
                              <a:latin typeface="Cambria Math"/>
                              <a:ea typeface="Times New Roman"/>
                            </a:rPr>
                            <m:t>𝑘𝐶𝑎𝑙</m:t>
                          </m:r>
                        </m:den>
                      </m:f>
                      <m:r>
                        <a:rPr lang="en-US" sz="1100" i="1">
                          <a:solidFill>
                            <a:schemeClr val="tx1"/>
                          </a:solidFill>
                          <a:latin typeface="Cambria Math"/>
                          <a:ea typeface="Times New Roman"/>
                        </a:rPr>
                        <m:t>∗</m:t>
                      </m:r>
                      <m:f>
                        <m:fPr>
                          <m:ctrlPr>
                            <a:rPr lang="en-US" sz="1100" i="1">
                              <a:solidFill>
                                <a:schemeClr val="tx1"/>
                              </a:solidFill>
                              <a:latin typeface="Cambria Math"/>
                              <a:ea typeface="Times New Roman"/>
                            </a:rPr>
                          </m:ctrlPr>
                        </m:fPr>
                        <m:num>
                          <m:r>
                            <a:rPr lang="en-US" sz="1100" i="1">
                              <a:solidFill>
                                <a:schemeClr val="tx1"/>
                              </a:solidFill>
                              <a:latin typeface="Cambria Math"/>
                              <a:ea typeface="Times New Roman"/>
                            </a:rPr>
                            <m:t>𝑘𝑊</m:t>
                          </m:r>
                        </m:num>
                        <m:den>
                          <m:r>
                            <a:rPr lang="en-US" sz="1100" i="1">
                              <a:solidFill>
                                <a:schemeClr val="tx1"/>
                              </a:solidFill>
                              <a:latin typeface="Cambria Math"/>
                              <a:ea typeface="Times New Roman"/>
                            </a:rPr>
                            <m:t>1000</m:t>
                          </m:r>
                          <m:r>
                            <a:rPr lang="en-US" sz="1100">
                              <a:solidFill>
                                <a:schemeClr val="tx1"/>
                              </a:solidFill>
                              <a:latin typeface="Cambria Math"/>
                              <a:ea typeface="Times New Roman"/>
                            </a:rPr>
                            <m:t> </m:t>
                          </m:r>
                          <m:r>
                            <a:rPr lang="en-US" sz="1100" i="1">
                              <a:solidFill>
                                <a:schemeClr val="tx1"/>
                              </a:solidFill>
                              <a:latin typeface="Cambria Math"/>
                              <a:ea typeface="Times New Roman"/>
                            </a:rPr>
                            <m:t>𝑊</m:t>
                          </m:r>
                        </m:den>
                      </m:f>
                      <m:r>
                        <a:rPr lang="en-US" sz="1100" i="1">
                          <a:solidFill>
                            <a:schemeClr val="tx1"/>
                          </a:solidFill>
                          <a:latin typeface="Cambria Math"/>
                          <a:ea typeface="Times New Roman"/>
                        </a:rPr>
                        <m:t>∗</m:t>
                      </m:r>
                      <m:f>
                        <m:fPr>
                          <m:ctrlPr>
                            <a:rPr lang="en-US" sz="1100" i="1">
                              <a:solidFill>
                                <a:schemeClr val="tx1"/>
                              </a:solidFill>
                              <a:latin typeface="Cambria Math"/>
                              <a:ea typeface="Times New Roman"/>
                            </a:rPr>
                          </m:ctrlPr>
                        </m:fPr>
                        <m:num>
                          <m:d>
                            <m:dPr>
                              <m:ctrlPr>
                                <a:rPr lang="en-US" sz="1100" i="1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Times New Roman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1100" i="1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  <a:ea typeface="Times New Roman"/>
                                    </a:rPr>
                                  </m:ctrlPr>
                                </m:sSubPr>
                                <m:e>
                                  <m:r>
                                    <a:rPr lang="en-US" sz="1100" i="1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  <a:ea typeface="Times New Roman"/>
                                    </a:rPr>
                                    <m:t>𝐹</m:t>
                                  </m:r>
                                </m:e>
                                <m:sub>
                                  <m:r>
                                    <a:rPr lang="en-US" sz="1100" i="1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  <a:ea typeface="Times New Roman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sz="1100" i="1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Times New Roman"/>
                                </a:rPr>
                                <m:t>−</m:t>
                              </m:r>
                              <m:r>
                                <a:rPr lang="en-US" sz="1100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Times New Roman"/>
                                </a:rPr>
                                <m:t> </m:t>
                              </m:r>
                              <m:sSub>
                                <m:sSubPr>
                                  <m:ctrlPr>
                                    <a:rPr lang="en-US" sz="1100" i="1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  <a:ea typeface="Times New Roman"/>
                                    </a:rPr>
                                  </m:ctrlPr>
                                </m:sSubPr>
                                <m:e>
                                  <m:r>
                                    <a:rPr lang="en-US" sz="1100" i="1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  <a:ea typeface="Times New Roman"/>
                                    </a:rPr>
                                    <m:t>𝐹</m:t>
                                  </m:r>
                                </m:e>
                                <m:sub>
                                  <m:r>
                                    <a:rPr lang="en-US" sz="1100" i="1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  <a:ea typeface="Times New Roman"/>
                                    </a:rPr>
                                    <m:t>0</m:t>
                                  </m:r>
                                </m:sub>
                              </m:sSub>
                            </m:e>
                          </m:d>
                        </m:num>
                        <m:den>
                          <m:d>
                            <m:dPr>
                              <m:ctrlPr>
                                <a:rPr lang="en-US" sz="1100" i="1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Times New Roman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1100" i="1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  <a:ea typeface="Times New Roman"/>
                                    </a:rPr>
                                  </m:ctrlPr>
                                </m:sSubPr>
                                <m:e>
                                  <m:r>
                                    <a:rPr lang="en-US" sz="1100" i="1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  <a:ea typeface="Times New Roman"/>
                                    </a:rPr>
                                    <m:t>𝑚𝑉</m:t>
                                  </m:r>
                                </m:e>
                                <m:sub>
                                  <m:r>
                                    <a:rPr lang="en-US" sz="1100" i="1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  <a:ea typeface="Times New Roman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sz="1100" i="1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Times New Roman"/>
                                </a:rPr>
                                <m:t>−</m:t>
                              </m:r>
                              <m:r>
                                <a:rPr lang="en-US" sz="1100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Times New Roman"/>
                                </a:rPr>
                                <m:t> </m:t>
                              </m:r>
                              <m:sSub>
                                <m:sSubPr>
                                  <m:ctrlPr>
                                    <a:rPr lang="en-US" sz="1100" i="1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  <a:ea typeface="Times New Roman"/>
                                    </a:rPr>
                                  </m:ctrlPr>
                                </m:sSubPr>
                                <m:e>
                                  <m:r>
                                    <a:rPr lang="en-US" sz="1100" i="1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  <a:ea typeface="Times New Roman"/>
                                    </a:rPr>
                                    <m:t>𝑚𝑉</m:t>
                                  </m:r>
                                </m:e>
                                <m:sub>
                                  <m:r>
                                    <a:rPr lang="en-US" sz="1100" i="1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  <a:ea typeface="Times New Roman"/>
                                    </a:rPr>
                                    <m:t>0</m:t>
                                  </m:r>
                                </m:sub>
                              </m:sSub>
                            </m:e>
                          </m:d>
                        </m:den>
                      </m:f>
                      <m:r>
                        <a:rPr lang="en-US" sz="1100">
                          <a:solidFill>
                            <a:schemeClr val="tx1"/>
                          </a:solidFill>
                          <a:latin typeface="Cambria Math"/>
                          <a:ea typeface="Times New Roman"/>
                        </a:rPr>
                        <m:t>  </m:t>
                      </m:r>
                      <m:r>
                        <a:rPr lang="en-US" sz="1100" i="1">
                          <a:solidFill>
                            <a:schemeClr val="tx1"/>
                          </a:solidFill>
                          <a:latin typeface="Cambria Math"/>
                          <a:ea typeface="Times New Roman"/>
                        </a:rPr>
                        <m:t>𝑘𝑊</m:t>
                      </m:r>
                      <m:r>
                        <a:rPr lang="en-US" sz="1100">
                          <a:solidFill>
                            <a:schemeClr val="tx1"/>
                          </a:solidFill>
                          <a:latin typeface="Cambria Math"/>
                          <a:ea typeface="Times New Roman"/>
                        </a:rPr>
                        <m:t>/</m:t>
                      </m:r>
                      <m:r>
                        <a:rPr lang="en-US" sz="1100" i="1">
                          <a:solidFill>
                            <a:schemeClr val="tx1"/>
                          </a:solidFill>
                          <a:latin typeface="Cambria Math"/>
                          <a:ea typeface="Times New Roman"/>
                        </a:rPr>
                        <m:t>𝑚𝑉</m:t>
                      </m:r>
                    </m:oMath>
                  </m:oMathPara>
                </a14:m>
                <a:endParaRPr lang="en-US" sz="1200" dirty="0">
                  <a:solidFill>
                    <a:schemeClr val="tx1"/>
                  </a:solidFill>
                  <a:latin typeface="Times New Roman"/>
                  <a:ea typeface="Times New Roman"/>
                </a:endParaRPr>
              </a:p>
              <a:p>
                <a:pPr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1400" dirty="0">
                    <a:solidFill>
                      <a:schemeClr val="tx1"/>
                    </a:solidFill>
                    <a:latin typeface="Times New Roman"/>
                    <a:ea typeface="Times New Roman"/>
                  </a:rPr>
                  <a:t> </a:t>
                </a:r>
                <a:endParaRPr lang="en-US" sz="1200" dirty="0">
                  <a:solidFill>
                    <a:schemeClr val="tx1"/>
                  </a:solidFill>
                  <a:latin typeface="Times New Roman"/>
                  <a:ea typeface="Times New Roman"/>
                </a:endParaRPr>
              </a:p>
              <a:p>
                <a:pPr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1200" dirty="0">
                    <a:solidFill>
                      <a:schemeClr val="tx1"/>
                    </a:solidFill>
                    <a:latin typeface="Times New Roman"/>
                    <a:ea typeface="Times New Roman"/>
                  </a:rPr>
                  <a:t>Simplifying this gives…</a:t>
                </a:r>
              </a:p>
              <a:p>
                <a:pPr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1200" dirty="0">
                    <a:solidFill>
                      <a:schemeClr val="tx1"/>
                    </a:solidFill>
                    <a:latin typeface="Times New Roman"/>
                    <a:ea typeface="Times New Roman"/>
                  </a:rPr>
                  <a:t> </a:t>
                </a:r>
              </a:p>
              <a:p>
                <a:pPr>
                  <a:spcBef>
                    <a:spcPts val="0"/>
                  </a:spcBef>
                  <a:spcAft>
                    <a:spcPts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400" i="1">
                              <a:solidFill>
                                <a:schemeClr val="tx1"/>
                              </a:solidFill>
                              <a:latin typeface="Cambria Math"/>
                              <a:ea typeface="Times New Roman"/>
                            </a:rPr>
                          </m:ctrlPr>
                        </m:sSubPr>
                        <m:e>
                          <m:r>
                            <a:rPr lang="en-US" sz="1400" i="1">
                              <a:solidFill>
                                <a:schemeClr val="tx1"/>
                              </a:solidFill>
                              <a:latin typeface="Cambria Math"/>
                              <a:ea typeface="Times New Roman"/>
                            </a:rPr>
                            <m:t>𝐾</m:t>
                          </m:r>
                        </m:e>
                        <m:sub>
                          <m:r>
                            <a:rPr lang="en-US" sz="1400" i="1">
                              <a:solidFill>
                                <a:schemeClr val="tx1"/>
                              </a:solidFill>
                              <a:latin typeface="Cambria Math"/>
                              <a:ea typeface="Times New Roman"/>
                            </a:rPr>
                            <m:t>h</m:t>
                          </m:r>
                        </m:sub>
                      </m:sSub>
                      <m:r>
                        <a:rPr lang="en-US" sz="1400">
                          <a:solidFill>
                            <a:schemeClr val="tx1"/>
                          </a:solidFill>
                          <a:latin typeface="Cambria Math"/>
                          <a:ea typeface="Times New Roman"/>
                        </a:rPr>
                        <m:t>=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/>
                          <a:ea typeface="Times New Roman"/>
                        </a:rPr>
                        <m:t>25.31</m:t>
                      </m:r>
                      <m:r>
                        <a:rPr lang="en-US" sz="1400" i="1">
                          <a:solidFill>
                            <a:schemeClr val="tx1"/>
                          </a:solidFill>
                          <a:latin typeface="Cambria Math"/>
                          <a:ea typeface="Times New Roman"/>
                        </a:rPr>
                        <m:t>∗</m:t>
                      </m:r>
                      <m:f>
                        <m:fPr>
                          <m:ctrlPr>
                            <a:rPr lang="en-US" sz="1400" i="1">
                              <a:solidFill>
                                <a:schemeClr val="tx1"/>
                              </a:solidFill>
                              <a:latin typeface="Cambria Math"/>
                              <a:ea typeface="Times New Roman"/>
                            </a:rPr>
                          </m:ctrlPr>
                        </m:fPr>
                        <m:num>
                          <m:d>
                            <m:dPr>
                              <m:ctrlPr>
                                <a:rPr lang="en-US" sz="1400" i="1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Times New Roman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1400" i="1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  <a:ea typeface="Times New Roman"/>
                                    </a:rPr>
                                  </m:ctrlPr>
                                </m:sSubPr>
                                <m:e>
                                  <m:r>
                                    <a:rPr lang="en-US" sz="1400" i="1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  <a:ea typeface="Times New Roman"/>
                                    </a:rPr>
                                    <m:t>𝐹</m:t>
                                  </m:r>
                                </m:e>
                                <m:sub>
                                  <m:r>
                                    <a:rPr lang="en-US" sz="1400" i="1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  <a:ea typeface="Times New Roman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sz="1400" i="1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Times New Roman"/>
                                </a:rPr>
                                <m:t>−</m:t>
                              </m:r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Times New Roman"/>
                                </a:rPr>
                                <m:t> </m:t>
                              </m:r>
                              <m:sSub>
                                <m:sSubPr>
                                  <m:ctrlPr>
                                    <a:rPr lang="en-US" sz="1400" i="1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  <a:ea typeface="Times New Roman"/>
                                    </a:rPr>
                                  </m:ctrlPr>
                                </m:sSubPr>
                                <m:e>
                                  <m:r>
                                    <a:rPr lang="en-US" sz="1400" i="1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  <a:ea typeface="Times New Roman"/>
                                    </a:rPr>
                                    <m:t>𝐹</m:t>
                                  </m:r>
                                </m:e>
                                <m:sub>
                                  <m:r>
                                    <a:rPr lang="en-US" sz="1400" i="1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  <a:ea typeface="Times New Roman"/>
                                    </a:rPr>
                                    <m:t>0</m:t>
                                  </m:r>
                                </m:sub>
                              </m:sSub>
                            </m:e>
                          </m:d>
                        </m:num>
                        <m:den>
                          <m:d>
                            <m:dPr>
                              <m:ctrlPr>
                                <a:rPr lang="en-US" sz="1400" i="1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Times New Roman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1400" i="1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  <a:ea typeface="Times New Roman"/>
                                    </a:rPr>
                                  </m:ctrlPr>
                                </m:sSubPr>
                                <m:e>
                                  <m:r>
                                    <a:rPr lang="en-US" sz="1400" i="1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  <a:ea typeface="Times New Roman"/>
                                    </a:rPr>
                                    <m:t>𝑚𝑉</m:t>
                                  </m:r>
                                </m:e>
                                <m:sub>
                                  <m:r>
                                    <a:rPr lang="en-US" sz="1400" i="1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  <a:ea typeface="Times New Roman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sz="1400" i="1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Times New Roman"/>
                                </a:rPr>
                                <m:t>−</m:t>
                              </m:r>
                              <m:r>
                                <a:rPr lang="en-US" sz="1400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Times New Roman"/>
                                </a:rPr>
                                <m:t> </m:t>
                              </m:r>
                              <m:r>
                                <a:rPr lang="en-US" sz="1400" i="1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Times New Roman"/>
                                </a:rPr>
                                <m:t>𝑚</m:t>
                              </m:r>
                              <m:sSub>
                                <m:sSubPr>
                                  <m:ctrlPr>
                                    <a:rPr lang="en-US" sz="1400" i="1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  <a:ea typeface="Times New Roman"/>
                                    </a:rPr>
                                  </m:ctrlPr>
                                </m:sSubPr>
                                <m:e>
                                  <m:r>
                                    <a:rPr lang="en-US" sz="1400" i="1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  <a:ea typeface="Times New Roman"/>
                                    </a:rPr>
                                    <m:t>𝑉</m:t>
                                  </m:r>
                                </m:e>
                                <m:sub>
                                  <m:r>
                                    <a:rPr lang="en-US" sz="1400" i="1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  <a:ea typeface="Times New Roman"/>
                                    </a:rPr>
                                    <m:t>0</m:t>
                                  </m:r>
                                </m:sub>
                              </m:sSub>
                            </m:e>
                          </m:d>
                        </m:den>
                      </m:f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/>
                          <a:ea typeface="Times New Roman"/>
                        </a:rPr>
                        <m:t> </m:t>
                      </m:r>
                      <m:r>
                        <a:rPr lang="en-US" sz="1400" i="1">
                          <a:solidFill>
                            <a:schemeClr val="tx1"/>
                          </a:solidFill>
                          <a:latin typeface="Cambria Math"/>
                          <a:ea typeface="Times New Roman"/>
                        </a:rPr>
                        <m:t>𝑘𝑊</m:t>
                      </m:r>
                      <m:r>
                        <a:rPr lang="en-US" sz="1400" i="1">
                          <a:solidFill>
                            <a:schemeClr val="tx1"/>
                          </a:solidFill>
                          <a:latin typeface="Cambria Math"/>
                          <a:ea typeface="Times New Roman"/>
                        </a:rPr>
                        <m:t>/</m:t>
                      </m:r>
                      <m:r>
                        <a:rPr lang="en-US" sz="1400" i="1">
                          <a:solidFill>
                            <a:schemeClr val="tx1"/>
                          </a:solidFill>
                          <a:latin typeface="Cambria Math"/>
                          <a:ea typeface="Times New Roman"/>
                        </a:rPr>
                        <m:t>𝑚</m:t>
                      </m:r>
                      <m:r>
                        <a:rPr lang="en-US" sz="1400" i="1" baseline="30000">
                          <a:solidFill>
                            <a:schemeClr val="tx1"/>
                          </a:solidFill>
                          <a:latin typeface="Cambria Math"/>
                          <a:ea typeface="Times New Roman"/>
                        </a:rPr>
                        <m:t>2</m:t>
                      </m:r>
                      <m:r>
                        <a:rPr lang="en-US" sz="1400">
                          <a:solidFill>
                            <a:schemeClr val="tx1"/>
                          </a:solidFill>
                          <a:latin typeface="Cambria Math"/>
                          <a:ea typeface="Times New Roman"/>
                        </a:rPr>
                        <m:t>/</m:t>
                      </m:r>
                      <m:r>
                        <a:rPr lang="en-US" sz="1400" i="1">
                          <a:solidFill>
                            <a:schemeClr val="tx1"/>
                          </a:solidFill>
                          <a:latin typeface="Cambria Math"/>
                          <a:ea typeface="Times New Roman"/>
                        </a:rPr>
                        <m:t>𝑚𝑉</m:t>
                      </m:r>
                      <m:r>
                        <a:rPr lang="en-US" sz="1400">
                          <a:solidFill>
                            <a:schemeClr val="tx1"/>
                          </a:solidFill>
                          <a:latin typeface="Cambria Math"/>
                          <a:ea typeface="Times New Roman"/>
                        </a:rPr>
                        <m:t> </m:t>
                      </m:r>
                    </m:oMath>
                  </m:oMathPara>
                </a14:m>
                <a:endParaRPr lang="en-US" sz="1200" dirty="0" smtClean="0">
                  <a:solidFill>
                    <a:schemeClr val="tx1"/>
                  </a:solidFill>
                  <a:latin typeface="Times New Roman"/>
                  <a:ea typeface="Times New Roman"/>
                </a:endParaRPr>
              </a:p>
              <a:p>
                <a:pPr>
                  <a:spcBef>
                    <a:spcPts val="0"/>
                  </a:spcBef>
                  <a:spcAft>
                    <a:spcPts val="0"/>
                  </a:spcAft>
                </a:pPr>
                <a:endParaRPr lang="en-US" sz="1200" dirty="0">
                  <a:solidFill>
                    <a:schemeClr val="tx1"/>
                  </a:solidFill>
                  <a:latin typeface="Times New Roman"/>
                  <a:ea typeface="Times New Roman"/>
                </a:endParaRPr>
              </a:p>
              <a:p>
                <a:pPr eaLnBrk="1" hangingPunct="1"/>
                <a:r>
                  <a:rPr lang="en-US" sz="1200" dirty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 Heat Release Rate  = 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200" i="1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1200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1200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𝑇𝑒𝑠𝑡</m:t>
                            </m:r>
                          </m:e>
                          <m:sub>
                            <m:r>
                              <a:rPr lang="en-US" sz="1200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𝑚𝑉</m:t>
                            </m:r>
                          </m:sub>
                        </m:sSub>
                        <m:r>
                          <a:rPr lang="en-US" sz="1200">
                            <a:solidFill>
                              <a:schemeClr val="tx1"/>
                            </a:solidFill>
                            <a:latin typeface="Cambria Math"/>
                          </a:rPr>
                          <m:t> </m:t>
                        </m:r>
                        <m:r>
                          <a:rPr lang="en-US" sz="1200" i="1">
                            <a:solidFill>
                              <a:schemeClr val="tx1"/>
                            </a:solidFill>
                            <a:latin typeface="Cambria Math"/>
                          </a:rPr>
                          <m:t>−</m:t>
                        </m:r>
                        <m:r>
                          <a:rPr lang="en-US" sz="1200">
                            <a:solidFill>
                              <a:schemeClr val="tx1"/>
                            </a:solidFill>
                            <a:latin typeface="Cambria Math"/>
                          </a:rPr>
                          <m:t> </m:t>
                        </m:r>
                        <m:sSub>
                          <m:sSubPr>
                            <m:ctrlPr>
                              <a:rPr lang="en-US" sz="1200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1200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𝐵𝑎𝑠𝑒𝑙𝑖𝑛𝑒</m:t>
                            </m:r>
                          </m:e>
                          <m:sub>
                            <m:r>
                              <a:rPr lang="en-US" sz="1200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𝑚𝑉</m:t>
                            </m:r>
                          </m:sub>
                        </m:sSub>
                      </m:e>
                    </m:d>
                    <m:r>
                      <a:rPr lang="en-US" sz="1200">
                        <a:solidFill>
                          <a:schemeClr val="tx1"/>
                        </a:solidFill>
                        <a:latin typeface="Cambria Math"/>
                      </a:rPr>
                      <m:t>  </m:t>
                    </m:r>
                    <m:r>
                      <a:rPr lang="en-US" sz="1200" i="1">
                        <a:solidFill>
                          <a:schemeClr val="tx1"/>
                        </a:solidFill>
                        <a:latin typeface="Cambria Math"/>
                      </a:rPr>
                      <m:t>∗</m:t>
                    </m:r>
                    <m:r>
                      <a:rPr lang="en-US" sz="1200">
                        <a:solidFill>
                          <a:schemeClr val="tx1"/>
                        </a:solidFill>
                        <a:latin typeface="Cambria Math"/>
                      </a:rPr>
                      <m:t>  </m:t>
                    </m:r>
                    <m:r>
                      <m:rPr>
                        <m:sty m:val="p"/>
                      </m:rPr>
                      <a:rPr lang="en-US" sz="1200" b="0" i="0" smtClean="0">
                        <a:solidFill>
                          <a:schemeClr val="tx1"/>
                        </a:solidFill>
                        <a:latin typeface="Cambria Math"/>
                      </a:rPr>
                      <m:t>K</m:t>
                    </m:r>
                    <m:r>
                      <m:rPr>
                        <m:sty m:val="p"/>
                      </m:rPr>
                      <a:rPr lang="en-US" sz="1200" b="0" i="0" baseline="-25000" smtClean="0">
                        <a:solidFill>
                          <a:schemeClr val="tx1"/>
                        </a:solidFill>
                        <a:latin typeface="Cambria Math"/>
                      </a:rPr>
                      <m:t>h</m:t>
                    </m:r>
                  </m:oMath>
                </a14:m>
                <a:r>
                  <a:rPr lang="en-US" sz="1200" dirty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   kW/m</a:t>
                </a:r>
                <a:r>
                  <a:rPr lang="en-US" sz="1200" baseline="30000" dirty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2 </a:t>
                </a:r>
                <a:endParaRPr lang="en-US" sz="1200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endParaRPr>
              </a:p>
              <a:p>
                <a:pPr>
                  <a:spcBef>
                    <a:spcPts val="0"/>
                  </a:spcBef>
                  <a:spcAft>
                    <a:spcPts val="0"/>
                  </a:spcAft>
                </a:pPr>
                <a:endParaRPr lang="en-US" sz="1100" i="1" dirty="0">
                  <a:solidFill>
                    <a:schemeClr val="tx1"/>
                  </a:solidFill>
                  <a:latin typeface="Cambria Math"/>
                  <a:ea typeface="Times New Roman"/>
                </a:endParaRPr>
              </a:p>
              <a:p>
                <a:pPr lvl="0" algn="l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1600" dirty="0" smtClean="0">
                    <a:solidFill>
                      <a:prstClr val="black"/>
                    </a:solidFill>
                    <a:latin typeface="Times New Roman" pitchFamily="18" charset="0"/>
                    <a:ea typeface="Times New Roman"/>
                    <a:cs typeface="Times New Roman" pitchFamily="18" charset="0"/>
                  </a:rPr>
                  <a:t>HR2 </a:t>
                </a:r>
                <a:r>
                  <a:rPr lang="en-US" sz="1600" dirty="0">
                    <a:solidFill>
                      <a:prstClr val="black"/>
                    </a:solidFill>
                    <a:latin typeface="Times New Roman" pitchFamily="18" charset="0"/>
                    <a:ea typeface="Times New Roman"/>
                    <a:cs typeface="Times New Roman" pitchFamily="18" charset="0"/>
                  </a:rPr>
                  <a:t>– </a:t>
                </a:r>
                <a:r>
                  <a:rPr lang="en-US" sz="1600" dirty="0" smtClean="0">
                    <a:solidFill>
                      <a:prstClr val="black"/>
                    </a:solidFill>
                    <a:latin typeface="Times New Roman" pitchFamily="18" charset="0"/>
                    <a:ea typeface="Times New Roman"/>
                    <a:cs typeface="Times New Roman" pitchFamily="18" charset="0"/>
                  </a:rPr>
                  <a:t>Chapter HR</a:t>
                </a:r>
                <a:endParaRPr lang="en-US" sz="1100" i="1" dirty="0">
                  <a:solidFill>
                    <a:schemeClr val="tx1"/>
                  </a:solidFill>
                  <a:latin typeface="Cambria Math"/>
                  <a:ea typeface="Times New Roman"/>
                </a:endParaRPr>
              </a:p>
              <a:p>
                <a:pPr>
                  <a:spcBef>
                    <a:spcPts val="0"/>
                  </a:spcBef>
                  <a:spcAft>
                    <a:spcPts val="0"/>
                  </a:spcAft>
                </a:pPr>
                <a:endParaRPr lang="en-US" sz="1100" i="1" dirty="0" smtClean="0">
                  <a:solidFill>
                    <a:schemeClr val="tx1"/>
                  </a:solidFill>
                  <a:latin typeface="Cambria Math"/>
                  <a:ea typeface="Times New Roman"/>
                </a:endParaRPr>
              </a:p>
              <a:p>
                <a:pPr>
                  <a:spcBef>
                    <a:spcPts val="0"/>
                  </a:spcBef>
                  <a:spcAft>
                    <a:spcPts val="0"/>
                  </a:spcAft>
                </a:pPr>
                <a:endParaRPr lang="en-US" sz="1100" i="1" dirty="0">
                  <a:solidFill>
                    <a:schemeClr val="tx1"/>
                  </a:solidFill>
                  <a:latin typeface="Cambria Math"/>
                  <a:ea typeface="Times New Roman"/>
                </a:endParaRPr>
              </a:p>
              <a:p>
                <a:pPr>
                  <a:spcBef>
                    <a:spcPts val="0"/>
                  </a:spcBef>
                  <a:spcAft>
                    <a:spcPts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10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Times New Roman"/>
                            </a:rPr>
                          </m:ctrlPr>
                        </m:sSubPr>
                        <m:e>
                          <m:r>
                            <a:rPr lang="en-US" sz="1100" b="0" i="1">
                              <a:solidFill>
                                <a:schemeClr val="tx1"/>
                              </a:solidFill>
                              <a:effectLst/>
                              <a:latin typeface="Cambria Math"/>
                              <a:ea typeface="Times New Roman"/>
                            </a:rPr>
                            <m:t>𝐾</m:t>
                          </m:r>
                        </m:e>
                        <m:sub>
                          <m:r>
                            <a:rPr lang="en-US" sz="1100" b="0" i="1">
                              <a:solidFill>
                                <a:schemeClr val="tx1"/>
                              </a:solidFill>
                              <a:effectLst/>
                              <a:latin typeface="Cambria Math"/>
                              <a:ea typeface="Times New Roman"/>
                            </a:rPr>
                            <m:t>h</m:t>
                          </m:r>
                        </m:sub>
                      </m:sSub>
                      <m:r>
                        <a:rPr lang="en-US" sz="1100" b="0">
                          <a:solidFill>
                            <a:schemeClr val="tx1"/>
                          </a:solidFill>
                          <a:effectLst/>
                          <a:latin typeface="Cambria Math"/>
                          <a:ea typeface="Times New Roman"/>
                        </a:rPr>
                        <m:t>=</m:t>
                      </m:r>
                      <m:f>
                        <m:fPr>
                          <m:ctrlPr>
                            <a:rPr lang="en-US" sz="1100" i="1">
                              <a:solidFill>
                                <a:schemeClr val="tx1"/>
                              </a:solidFill>
                              <a:effectLst/>
                              <a:latin typeface="Cambria Math"/>
                              <a:ea typeface="Times New Roman"/>
                            </a:rPr>
                          </m:ctrlPr>
                        </m:fPr>
                        <m:num>
                          <m:d>
                            <m:dPr>
                              <m:ctrlPr>
                                <a:rPr lang="en-US" sz="1100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/>
                                  <a:ea typeface="Times New Roman"/>
                                </a:rPr>
                              </m:ctrlPr>
                            </m:dPr>
                            <m:e>
                              <m:r>
                                <a:rPr lang="en-US" sz="1100" b="0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/>
                                  <a:ea typeface="Times New Roman"/>
                                </a:rPr>
                                <m:t>210</m:t>
                              </m:r>
                              <m:r>
                                <a:rPr lang="en-US" sz="1100" b="0">
                                  <a:solidFill>
                                    <a:schemeClr val="tx1"/>
                                  </a:solidFill>
                                  <a:effectLst/>
                                  <a:latin typeface="Cambria Math"/>
                                  <a:ea typeface="Times New Roman"/>
                                </a:rPr>
                                <m:t>.</m:t>
                              </m:r>
                              <m:r>
                                <a:rPr lang="en-US" sz="1100" b="0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/>
                                  <a:ea typeface="Times New Roman"/>
                                </a:rPr>
                                <m:t>8</m:t>
                              </m:r>
                              <m:r>
                                <a:rPr lang="en-US" sz="1100" b="0">
                                  <a:solidFill>
                                    <a:schemeClr val="tx1"/>
                                  </a:solidFill>
                                  <a:effectLst/>
                                  <a:latin typeface="Cambria Math"/>
                                  <a:ea typeface="Times New Roman"/>
                                </a:rPr>
                                <m:t> </m:t>
                              </m:r>
                              <m:r>
                                <a:rPr lang="en-US" sz="1100" b="0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/>
                                  <a:ea typeface="Times New Roman"/>
                                </a:rPr>
                                <m:t>−</m:t>
                              </m:r>
                              <m:r>
                                <a:rPr lang="en-US" sz="1100" b="0">
                                  <a:solidFill>
                                    <a:schemeClr val="tx1"/>
                                  </a:solidFill>
                                  <a:effectLst/>
                                  <a:latin typeface="Cambria Math"/>
                                  <a:ea typeface="Times New Roman"/>
                                </a:rPr>
                                <m:t> </m:t>
                              </m:r>
                              <m:r>
                                <a:rPr lang="en-US" sz="1100" b="0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/>
                                  <a:ea typeface="Times New Roman"/>
                                </a:rPr>
                                <m:t>22</m:t>
                              </m:r>
                              <m:r>
                                <a:rPr lang="en-US" sz="1100" b="0">
                                  <a:solidFill>
                                    <a:schemeClr val="tx1"/>
                                  </a:solidFill>
                                  <a:effectLst/>
                                  <a:latin typeface="Cambria Math"/>
                                  <a:ea typeface="Times New Roman"/>
                                </a:rPr>
                                <m:t>.</m:t>
                              </m:r>
                              <m:r>
                                <a:rPr lang="en-US" sz="1100" b="0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/>
                                  <a:ea typeface="Times New Roman"/>
                                </a:rPr>
                                <m:t>0</m:t>
                              </m:r>
                            </m:e>
                          </m:d>
                          <m:r>
                            <a:rPr lang="en-US" sz="1100" b="0" i="1">
                              <a:solidFill>
                                <a:schemeClr val="tx1"/>
                              </a:solidFill>
                              <a:effectLst/>
                              <a:latin typeface="Cambria Math"/>
                              <a:ea typeface="Times New Roman"/>
                            </a:rPr>
                            <m:t> </m:t>
                          </m:r>
                          <m:r>
                            <a:rPr lang="en-US" sz="1100" b="0" i="1">
                              <a:solidFill>
                                <a:schemeClr val="tx1"/>
                              </a:solidFill>
                              <a:effectLst/>
                              <a:latin typeface="Cambria Math"/>
                              <a:ea typeface="Times New Roman"/>
                            </a:rPr>
                            <m:t>𝑘𝐶𝑎𝑙</m:t>
                          </m:r>
                        </m:num>
                        <m:den>
                          <m:r>
                            <a:rPr lang="en-US" sz="1100" b="0" i="1">
                              <a:solidFill>
                                <a:schemeClr val="tx1"/>
                              </a:solidFill>
                              <a:effectLst/>
                              <a:latin typeface="Cambria Math"/>
                              <a:ea typeface="Times New Roman"/>
                            </a:rPr>
                            <m:t>𝑚𝑜𝑙𝑒</m:t>
                          </m:r>
                        </m:den>
                      </m:f>
                      <m:r>
                        <a:rPr lang="en-US" sz="1100" b="0" i="1">
                          <a:solidFill>
                            <a:schemeClr val="tx1"/>
                          </a:solidFill>
                          <a:effectLst/>
                          <a:latin typeface="Cambria Math"/>
                          <a:ea typeface="Times New Roman"/>
                        </a:rPr>
                        <m:t>∗</m:t>
                      </m:r>
                      <m:f>
                        <m:fPr>
                          <m:ctrlPr>
                            <a:rPr lang="en-US" sz="1100" i="1">
                              <a:solidFill>
                                <a:schemeClr val="tx1"/>
                              </a:solidFill>
                              <a:effectLst/>
                              <a:latin typeface="Cambria Math"/>
                              <a:ea typeface="Times New Roman"/>
                            </a:rPr>
                          </m:ctrlPr>
                        </m:fPr>
                        <m:num>
                          <m:r>
                            <a:rPr lang="en-US" sz="1100" b="0" i="1">
                              <a:solidFill>
                                <a:schemeClr val="tx1"/>
                              </a:solidFill>
                              <a:effectLst/>
                              <a:latin typeface="Cambria Math"/>
                              <a:ea typeface="Times New Roman"/>
                            </a:rPr>
                            <m:t>𝑚𝑜𝑙𝑒</m:t>
                          </m:r>
                          <m:r>
                            <a:rPr lang="en-US" sz="1100" b="0">
                              <a:solidFill>
                                <a:schemeClr val="tx1"/>
                              </a:solidFill>
                              <a:effectLst/>
                              <a:latin typeface="Cambria Math"/>
                              <a:ea typeface="Times New Roman"/>
                            </a:rPr>
                            <m:t> </m:t>
                          </m:r>
                          <m:d>
                            <m:dPr>
                              <m:ctrlPr>
                                <a:rPr lang="en-US" sz="1100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/>
                                  <a:ea typeface="Times New Roman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1100" i="1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/>
                                      <a:ea typeface="Times New Roman"/>
                                    </a:rPr>
                                  </m:ctrlPr>
                                </m:sSubPr>
                                <m:e>
                                  <m:r>
                                    <a:rPr lang="en-US" sz="1100" b="0" i="1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/>
                                      <a:ea typeface="Times New Roman"/>
                                    </a:rPr>
                                    <m:t>𝐶𝐻</m:t>
                                  </m:r>
                                </m:e>
                                <m:sub>
                                  <m:r>
                                    <a:rPr lang="en-US" sz="1100" b="0" i="1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/>
                                      <a:ea typeface="Times New Roman"/>
                                    </a:rPr>
                                    <m:t>4</m:t>
                                  </m:r>
                                </m:sub>
                              </m:sSub>
                              <m:r>
                                <a:rPr lang="en-US" sz="1100" b="0">
                                  <a:solidFill>
                                    <a:schemeClr val="tx1"/>
                                  </a:solidFill>
                                  <a:effectLst/>
                                  <a:latin typeface="Cambria Math"/>
                                  <a:ea typeface="Times New Roman"/>
                                </a:rPr>
                                <m:t> </m:t>
                              </m:r>
                              <m:r>
                                <a:rPr lang="en-US" sz="1100" b="0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/>
                                  <a:ea typeface="Times New Roman"/>
                                </a:rPr>
                                <m:t>𝑆𝑇𝑃</m:t>
                              </m:r>
                            </m:e>
                          </m:d>
                        </m:num>
                        <m:den>
                          <m:r>
                            <a:rPr lang="en-US" sz="1100" b="0" i="1">
                              <a:solidFill>
                                <a:schemeClr val="tx1"/>
                              </a:solidFill>
                              <a:effectLst/>
                              <a:latin typeface="Cambria Math"/>
                              <a:ea typeface="Times New Roman"/>
                            </a:rPr>
                            <m:t>22</m:t>
                          </m:r>
                          <m:r>
                            <a:rPr lang="en-US" sz="1100" b="0">
                              <a:solidFill>
                                <a:schemeClr val="tx1"/>
                              </a:solidFill>
                              <a:effectLst/>
                              <a:latin typeface="Cambria Math"/>
                              <a:ea typeface="Times New Roman"/>
                            </a:rPr>
                            <m:t>.</m:t>
                          </m:r>
                          <m:r>
                            <a:rPr lang="en-US" sz="1100" b="0" i="1">
                              <a:solidFill>
                                <a:schemeClr val="tx1"/>
                              </a:solidFill>
                              <a:effectLst/>
                              <a:latin typeface="Cambria Math"/>
                              <a:ea typeface="Times New Roman"/>
                            </a:rPr>
                            <m:t>41</m:t>
                          </m:r>
                        </m:den>
                      </m:f>
                      <m:r>
                        <a:rPr lang="en-US" sz="1100" b="0" i="1">
                          <a:solidFill>
                            <a:schemeClr val="tx1"/>
                          </a:solidFill>
                          <a:effectLst/>
                          <a:latin typeface="Cambria Math"/>
                          <a:ea typeface="Times New Roman"/>
                        </a:rPr>
                        <m:t>∗</m:t>
                      </m:r>
                      <m:f>
                        <m:fPr>
                          <m:ctrlPr>
                            <a:rPr lang="en-US" sz="1100" i="1">
                              <a:solidFill>
                                <a:schemeClr val="tx1"/>
                              </a:solidFill>
                              <a:effectLst/>
                              <a:latin typeface="Cambria Math"/>
                              <a:ea typeface="Times New Roman"/>
                            </a:rPr>
                          </m:ctrlPr>
                        </m:fPr>
                        <m:num>
                          <m:r>
                            <a:rPr lang="en-US" sz="1100" b="0" i="1">
                              <a:solidFill>
                                <a:schemeClr val="tx1"/>
                              </a:solidFill>
                              <a:effectLst/>
                              <a:latin typeface="Cambria Math"/>
                              <a:ea typeface="Times New Roman"/>
                            </a:rPr>
                            <m:t>𝑊𝐴𝑇𝑇</m:t>
                          </m:r>
                          <m:r>
                            <a:rPr lang="en-US" sz="1100" b="0">
                              <a:solidFill>
                                <a:schemeClr val="tx1"/>
                              </a:solidFill>
                              <a:effectLst/>
                              <a:latin typeface="Cambria Math"/>
                              <a:ea typeface="Times New Roman"/>
                            </a:rPr>
                            <m:t> </m:t>
                          </m:r>
                          <m:r>
                            <a:rPr lang="en-US" sz="1100" b="0" i="1">
                              <a:solidFill>
                                <a:schemeClr val="tx1"/>
                              </a:solidFill>
                              <a:effectLst/>
                              <a:latin typeface="Cambria Math"/>
                              <a:ea typeface="Times New Roman"/>
                            </a:rPr>
                            <m:t>𝑚𝑖𝑛</m:t>
                          </m:r>
                        </m:num>
                        <m:den>
                          <m:r>
                            <a:rPr lang="en-US" sz="1100" b="0" i="1">
                              <a:solidFill>
                                <a:schemeClr val="tx1"/>
                              </a:solidFill>
                              <a:effectLst/>
                              <a:latin typeface="Cambria Math"/>
                              <a:ea typeface="Times New Roman"/>
                            </a:rPr>
                            <m:t>0</m:t>
                          </m:r>
                          <m:r>
                            <a:rPr lang="en-US" sz="1100" b="0">
                              <a:solidFill>
                                <a:schemeClr val="tx1"/>
                              </a:solidFill>
                              <a:effectLst/>
                              <a:latin typeface="Cambria Math"/>
                              <a:ea typeface="Times New Roman"/>
                            </a:rPr>
                            <m:t>.</m:t>
                          </m:r>
                          <m:r>
                            <a:rPr lang="en-US" sz="1100" b="0" i="1">
                              <a:solidFill>
                                <a:schemeClr val="tx1"/>
                              </a:solidFill>
                              <a:effectLst/>
                              <a:latin typeface="Cambria Math"/>
                              <a:ea typeface="Times New Roman"/>
                            </a:rPr>
                            <m:t>01433</m:t>
                          </m:r>
                          <m:r>
                            <a:rPr lang="en-US" sz="1100" b="0">
                              <a:solidFill>
                                <a:schemeClr val="tx1"/>
                              </a:solidFill>
                              <a:effectLst/>
                              <a:latin typeface="Cambria Math"/>
                              <a:ea typeface="Times New Roman"/>
                            </a:rPr>
                            <m:t> </m:t>
                          </m:r>
                          <m:r>
                            <a:rPr lang="en-US" sz="1100" b="0" i="1">
                              <a:solidFill>
                                <a:schemeClr val="tx1"/>
                              </a:solidFill>
                              <a:effectLst/>
                              <a:latin typeface="Cambria Math"/>
                              <a:ea typeface="Times New Roman"/>
                            </a:rPr>
                            <m:t>𝑘𝐶𝑎𝑙</m:t>
                          </m:r>
                        </m:den>
                      </m:f>
                      <m:r>
                        <a:rPr lang="en-US" sz="1100" b="0" i="1">
                          <a:solidFill>
                            <a:schemeClr val="tx1"/>
                          </a:solidFill>
                          <a:effectLst/>
                          <a:latin typeface="Cambria Math"/>
                          <a:ea typeface="Times New Roman"/>
                        </a:rPr>
                        <m:t>∗</m:t>
                      </m:r>
                      <m:f>
                        <m:fPr>
                          <m:ctrlPr>
                            <a:rPr lang="en-US" sz="1100" i="1">
                              <a:solidFill>
                                <a:schemeClr val="tx1"/>
                              </a:solidFill>
                              <a:effectLst/>
                              <a:latin typeface="Cambria Math"/>
                              <a:ea typeface="Times New Roman"/>
                            </a:rPr>
                          </m:ctrlPr>
                        </m:fPr>
                        <m:num>
                          <m:r>
                            <a:rPr lang="en-US" sz="1100" b="0" i="1">
                              <a:solidFill>
                                <a:schemeClr val="tx1"/>
                              </a:solidFill>
                              <a:effectLst/>
                              <a:latin typeface="Cambria Math"/>
                              <a:ea typeface="Times New Roman"/>
                            </a:rPr>
                            <m:t>𝑘𝑊</m:t>
                          </m:r>
                        </m:num>
                        <m:den>
                          <m:r>
                            <a:rPr lang="en-US" sz="1100" b="0" i="1">
                              <a:solidFill>
                                <a:schemeClr val="tx1"/>
                              </a:solidFill>
                              <a:effectLst/>
                              <a:latin typeface="Cambria Math"/>
                              <a:ea typeface="Times New Roman"/>
                            </a:rPr>
                            <m:t>1000</m:t>
                          </m:r>
                          <m:r>
                            <a:rPr lang="en-US" sz="1100" b="0">
                              <a:solidFill>
                                <a:schemeClr val="tx1"/>
                              </a:solidFill>
                              <a:effectLst/>
                              <a:latin typeface="Cambria Math"/>
                              <a:ea typeface="Times New Roman"/>
                            </a:rPr>
                            <m:t> </m:t>
                          </m:r>
                          <m:r>
                            <a:rPr lang="en-US" sz="1100" b="0" i="1">
                              <a:solidFill>
                                <a:schemeClr val="tx1"/>
                              </a:solidFill>
                              <a:effectLst/>
                              <a:latin typeface="Cambria Math"/>
                              <a:ea typeface="Times New Roman"/>
                            </a:rPr>
                            <m:t>𝑊</m:t>
                          </m:r>
                        </m:den>
                      </m:f>
                      <m:r>
                        <a:rPr lang="en-US" sz="1100" b="0" i="1">
                          <a:solidFill>
                            <a:schemeClr val="tx1"/>
                          </a:solidFill>
                          <a:effectLst/>
                          <a:latin typeface="Cambria Math"/>
                          <a:ea typeface="Times New Roman"/>
                        </a:rPr>
                        <m:t>∗</m:t>
                      </m:r>
                      <m:f>
                        <m:fPr>
                          <m:ctrlPr>
                            <a:rPr lang="en-US" sz="1100" i="1">
                              <a:solidFill>
                                <a:schemeClr val="tx1"/>
                              </a:solidFill>
                              <a:effectLst/>
                              <a:latin typeface="Cambria Math"/>
                              <a:ea typeface="Times New Roman"/>
                            </a:rPr>
                          </m:ctrlPr>
                        </m:fPr>
                        <m:num>
                          <m:d>
                            <m:dPr>
                              <m:ctrlPr>
                                <a:rPr lang="en-US" sz="1100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/>
                                  <a:ea typeface="Times New Roman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1100" i="1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/>
                                      <a:ea typeface="Times New Roman"/>
                                    </a:rPr>
                                  </m:ctrlPr>
                                </m:sSubPr>
                                <m:e>
                                  <m:r>
                                    <a:rPr lang="en-US" sz="1100" b="0" i="1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/>
                                      <a:ea typeface="Times New Roman"/>
                                    </a:rPr>
                                    <m:t>𝐹</m:t>
                                  </m:r>
                                </m:e>
                                <m:sub>
                                  <m:r>
                                    <a:rPr lang="en-US" sz="1100" b="0" i="1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/>
                                      <a:ea typeface="Times New Roman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sz="1100" b="0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/>
                                  <a:ea typeface="Times New Roman"/>
                                </a:rPr>
                                <m:t>−</m:t>
                              </m:r>
                              <m:r>
                                <a:rPr lang="en-US" sz="1100" b="0">
                                  <a:solidFill>
                                    <a:schemeClr val="tx1"/>
                                  </a:solidFill>
                                  <a:effectLst/>
                                  <a:latin typeface="Cambria Math"/>
                                  <a:ea typeface="Times New Roman"/>
                                </a:rPr>
                                <m:t> </m:t>
                              </m:r>
                              <m:sSub>
                                <m:sSubPr>
                                  <m:ctrlPr>
                                    <a:rPr lang="en-US" sz="1100" i="1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/>
                                      <a:ea typeface="Times New Roman"/>
                                    </a:rPr>
                                  </m:ctrlPr>
                                </m:sSubPr>
                                <m:e>
                                  <m:r>
                                    <a:rPr lang="en-US" sz="1100" b="0" i="1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/>
                                      <a:ea typeface="Times New Roman"/>
                                    </a:rPr>
                                    <m:t>𝐹</m:t>
                                  </m:r>
                                </m:e>
                                <m:sub>
                                  <m:r>
                                    <a:rPr lang="en-US" sz="1100" b="0" i="1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/>
                                      <a:ea typeface="Times New Roman"/>
                                    </a:rPr>
                                    <m:t>0</m:t>
                                  </m:r>
                                </m:sub>
                              </m:sSub>
                            </m:e>
                          </m:d>
                        </m:num>
                        <m:den>
                          <m:d>
                            <m:dPr>
                              <m:ctrlPr>
                                <a:rPr lang="en-US" sz="1100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/>
                                  <a:ea typeface="Times New Roman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1100" i="1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/>
                                      <a:ea typeface="Times New Roman"/>
                                    </a:rPr>
                                  </m:ctrlPr>
                                </m:sSubPr>
                                <m:e>
                                  <m:r>
                                    <a:rPr lang="en-US" sz="1100" b="0" i="1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/>
                                      <a:ea typeface="Times New Roman"/>
                                    </a:rPr>
                                    <m:t>𝑚𝑉</m:t>
                                  </m:r>
                                </m:e>
                                <m:sub>
                                  <m:r>
                                    <a:rPr lang="en-US" sz="1100" b="0" i="1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/>
                                      <a:ea typeface="Times New Roman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sz="1100" b="0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/>
                                  <a:ea typeface="Times New Roman"/>
                                </a:rPr>
                                <m:t>−</m:t>
                              </m:r>
                              <m:r>
                                <a:rPr lang="en-US" sz="1100" b="0">
                                  <a:solidFill>
                                    <a:schemeClr val="tx1"/>
                                  </a:solidFill>
                                  <a:effectLst/>
                                  <a:latin typeface="Cambria Math"/>
                                  <a:ea typeface="Times New Roman"/>
                                </a:rPr>
                                <m:t> </m:t>
                              </m:r>
                              <m:sSub>
                                <m:sSubPr>
                                  <m:ctrlPr>
                                    <a:rPr lang="en-US" sz="1100" i="1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/>
                                      <a:ea typeface="Times New Roman"/>
                                    </a:rPr>
                                  </m:ctrlPr>
                                </m:sSubPr>
                                <m:e>
                                  <m:r>
                                    <a:rPr lang="en-US" sz="1100" b="0" i="1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/>
                                      <a:ea typeface="Times New Roman"/>
                                    </a:rPr>
                                    <m:t>𝑚𝑉</m:t>
                                  </m:r>
                                </m:e>
                                <m:sub>
                                  <m:r>
                                    <a:rPr lang="en-US" sz="1100" b="0" i="1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/>
                                      <a:ea typeface="Times New Roman"/>
                                    </a:rPr>
                                    <m:t>0</m:t>
                                  </m:r>
                                </m:sub>
                              </m:sSub>
                            </m:e>
                          </m:d>
                        </m:den>
                      </m:f>
                      <m:r>
                        <a:rPr lang="en-US" sz="1100" b="0">
                          <a:solidFill>
                            <a:schemeClr val="tx1"/>
                          </a:solidFill>
                          <a:effectLst/>
                          <a:latin typeface="Cambria Math"/>
                          <a:ea typeface="Times New Roman"/>
                        </a:rPr>
                        <m:t>  </m:t>
                      </m:r>
                      <m:r>
                        <a:rPr lang="en-US" sz="1100" b="0" i="1">
                          <a:solidFill>
                            <a:schemeClr val="tx1"/>
                          </a:solidFill>
                          <a:effectLst/>
                          <a:latin typeface="Cambria Math"/>
                          <a:ea typeface="Times New Roman"/>
                        </a:rPr>
                        <m:t>𝑘𝑊</m:t>
                      </m:r>
                      <m:r>
                        <a:rPr lang="en-US" sz="1100" b="0">
                          <a:solidFill>
                            <a:schemeClr val="tx1"/>
                          </a:solidFill>
                          <a:effectLst/>
                          <a:latin typeface="Cambria Math"/>
                          <a:ea typeface="Times New Roman"/>
                        </a:rPr>
                        <m:t>/</m:t>
                      </m:r>
                      <m:r>
                        <a:rPr lang="en-US" sz="1100" b="0" i="1">
                          <a:solidFill>
                            <a:schemeClr val="tx1"/>
                          </a:solidFill>
                          <a:effectLst/>
                          <a:latin typeface="Cambria Math"/>
                          <a:ea typeface="Times New Roman"/>
                        </a:rPr>
                        <m:t>𝑚𝑉</m:t>
                      </m:r>
                    </m:oMath>
                  </m:oMathPara>
                </a14:m>
                <a:endParaRPr lang="en-US" sz="1200" dirty="0">
                  <a:solidFill>
                    <a:schemeClr val="tx1"/>
                  </a:solidFill>
                  <a:effectLst/>
                  <a:latin typeface="Times New Roman"/>
                  <a:ea typeface="Times New Roman"/>
                </a:endParaRPr>
              </a:p>
              <a:p>
                <a:pPr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1400" dirty="0">
                    <a:solidFill>
                      <a:schemeClr val="tx1"/>
                    </a:solidFill>
                    <a:effectLst/>
                    <a:latin typeface="Times New Roman"/>
                    <a:ea typeface="Times New Roman"/>
                  </a:rPr>
                  <a:t> </a:t>
                </a:r>
                <a:endParaRPr lang="en-US" sz="1200" dirty="0">
                  <a:solidFill>
                    <a:schemeClr val="tx1"/>
                  </a:solidFill>
                  <a:effectLst/>
                  <a:latin typeface="Times New Roman"/>
                  <a:ea typeface="Times New Roman"/>
                </a:endParaRPr>
              </a:p>
              <a:p>
                <a:pPr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1200" dirty="0">
                    <a:solidFill>
                      <a:schemeClr val="tx1"/>
                    </a:solidFill>
                    <a:effectLst/>
                    <a:latin typeface="Times New Roman"/>
                    <a:ea typeface="Times New Roman"/>
                  </a:rPr>
                  <a:t>Simplifying this gives…</a:t>
                </a:r>
              </a:p>
              <a:p>
                <a:pPr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1200" dirty="0">
                    <a:solidFill>
                      <a:schemeClr val="tx1"/>
                    </a:solidFill>
                    <a:effectLst/>
                    <a:latin typeface="Times New Roman"/>
                    <a:ea typeface="Times New Roman"/>
                  </a:rPr>
                  <a:t> </a:t>
                </a:r>
              </a:p>
              <a:p>
                <a:pPr>
                  <a:spcBef>
                    <a:spcPts val="0"/>
                  </a:spcBef>
                  <a:spcAft>
                    <a:spcPts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400" i="1">
                              <a:solidFill>
                                <a:schemeClr val="tx1"/>
                              </a:solidFill>
                              <a:effectLst/>
                              <a:latin typeface="Cambria Math"/>
                              <a:ea typeface="Times New Roman"/>
                            </a:rPr>
                          </m:ctrlPr>
                        </m:sSubPr>
                        <m:e>
                          <m:r>
                            <a:rPr lang="en-US" sz="1400" b="0" i="1">
                              <a:solidFill>
                                <a:schemeClr val="tx1"/>
                              </a:solidFill>
                              <a:effectLst/>
                              <a:latin typeface="Cambria Math"/>
                              <a:ea typeface="Times New Roman"/>
                            </a:rPr>
                            <m:t>𝐾</m:t>
                          </m:r>
                        </m:e>
                        <m:sub>
                          <m:r>
                            <a:rPr lang="en-US" sz="1400" b="0" i="1">
                              <a:solidFill>
                                <a:schemeClr val="tx1"/>
                              </a:solidFill>
                              <a:effectLst/>
                              <a:latin typeface="Cambria Math"/>
                              <a:ea typeface="Times New Roman"/>
                            </a:rPr>
                            <m:t>h</m:t>
                          </m:r>
                        </m:sub>
                      </m:sSub>
                      <m:r>
                        <a:rPr lang="en-US" sz="1400" b="0">
                          <a:solidFill>
                            <a:schemeClr val="tx1"/>
                          </a:solidFill>
                          <a:effectLst/>
                          <a:latin typeface="Cambria Math"/>
                          <a:ea typeface="Times New Roman"/>
                        </a:rPr>
                        <m:t>=</m:t>
                      </m:r>
                      <m:r>
                        <a:rPr lang="en-US" sz="1400" b="0" i="1">
                          <a:solidFill>
                            <a:schemeClr val="tx1"/>
                          </a:solidFill>
                          <a:effectLst/>
                          <a:latin typeface="Cambria Math"/>
                          <a:ea typeface="Times New Roman"/>
                        </a:rPr>
                        <m:t>0.5879∗</m:t>
                      </m:r>
                      <m:f>
                        <m:fPr>
                          <m:ctrlPr>
                            <a:rPr lang="en-US" sz="1400" i="1">
                              <a:solidFill>
                                <a:schemeClr val="tx1"/>
                              </a:solidFill>
                              <a:effectLst/>
                              <a:latin typeface="Cambria Math"/>
                              <a:ea typeface="Times New Roman"/>
                            </a:rPr>
                          </m:ctrlPr>
                        </m:fPr>
                        <m:num>
                          <m:d>
                            <m:dPr>
                              <m:ctrlPr>
                                <a:rPr lang="en-US" sz="1400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/>
                                  <a:ea typeface="Times New Roman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1400" i="1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/>
                                      <a:ea typeface="Times New Roman"/>
                                    </a:rPr>
                                  </m:ctrlPr>
                                </m:sSubPr>
                                <m:e>
                                  <m:r>
                                    <a:rPr lang="en-US" sz="1400" b="0" i="1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/>
                                      <a:ea typeface="Times New Roman"/>
                                    </a:rPr>
                                    <m:t>𝐹</m:t>
                                  </m:r>
                                </m:e>
                                <m:sub>
                                  <m:r>
                                    <a:rPr lang="en-US" sz="1400" b="0" i="1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/>
                                      <a:ea typeface="Times New Roman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sz="1400" b="0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/>
                                  <a:ea typeface="Times New Roman"/>
                                </a:rPr>
                                <m:t>−</m:t>
                              </m:r>
                              <m:r>
                                <a:rPr lang="en-US" sz="1400" b="0">
                                  <a:solidFill>
                                    <a:schemeClr val="tx1"/>
                                  </a:solidFill>
                                  <a:effectLst/>
                                  <a:latin typeface="Cambria Math"/>
                                  <a:ea typeface="Times New Roman"/>
                                </a:rPr>
                                <m:t> </m:t>
                              </m:r>
                              <m:sSub>
                                <m:sSubPr>
                                  <m:ctrlPr>
                                    <a:rPr lang="en-US" sz="1400" i="1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/>
                                      <a:ea typeface="Times New Roman"/>
                                    </a:rPr>
                                  </m:ctrlPr>
                                </m:sSubPr>
                                <m:e>
                                  <m:r>
                                    <a:rPr lang="en-US" sz="1400" b="0" i="1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/>
                                      <a:ea typeface="Times New Roman"/>
                                    </a:rPr>
                                    <m:t>𝐹</m:t>
                                  </m:r>
                                </m:e>
                                <m:sub>
                                  <m:r>
                                    <a:rPr lang="en-US" sz="1400" b="0" i="1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/>
                                      <a:ea typeface="Times New Roman"/>
                                    </a:rPr>
                                    <m:t>0</m:t>
                                  </m:r>
                                </m:sub>
                              </m:sSub>
                            </m:e>
                          </m:d>
                        </m:num>
                        <m:den>
                          <m:d>
                            <m:dPr>
                              <m:ctrlPr>
                                <a:rPr lang="en-US" sz="1400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/>
                                  <a:ea typeface="Times New Roman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1400" i="1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/>
                                      <a:ea typeface="Times New Roman"/>
                                    </a:rPr>
                                  </m:ctrlPr>
                                </m:sSubPr>
                                <m:e>
                                  <m:r>
                                    <a:rPr lang="en-US" sz="1400" b="0" i="1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/>
                                      <a:ea typeface="Times New Roman"/>
                                    </a:rPr>
                                    <m:t>𝑚𝑉</m:t>
                                  </m:r>
                                </m:e>
                                <m:sub>
                                  <m:r>
                                    <a:rPr lang="en-US" sz="1400" b="0" i="1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/>
                                      <a:ea typeface="Times New Roman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sz="1400" b="0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/>
                                  <a:ea typeface="Times New Roman"/>
                                </a:rPr>
                                <m:t>−</m:t>
                              </m:r>
                              <m:r>
                                <a:rPr lang="en-US" sz="1400" b="0">
                                  <a:solidFill>
                                    <a:schemeClr val="tx1"/>
                                  </a:solidFill>
                                  <a:effectLst/>
                                  <a:latin typeface="Cambria Math"/>
                                  <a:ea typeface="Times New Roman"/>
                                </a:rPr>
                                <m:t> </m:t>
                              </m:r>
                              <m:r>
                                <a:rPr lang="en-US" sz="1400" b="0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/>
                                  <a:ea typeface="Times New Roman"/>
                                </a:rPr>
                                <m:t>𝑚</m:t>
                              </m:r>
                              <m:sSub>
                                <m:sSubPr>
                                  <m:ctrlPr>
                                    <a:rPr lang="en-US" sz="1400" i="1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/>
                                      <a:ea typeface="Times New Roman"/>
                                    </a:rPr>
                                  </m:ctrlPr>
                                </m:sSubPr>
                                <m:e>
                                  <m:r>
                                    <a:rPr lang="en-US" sz="1400" b="0" i="1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/>
                                      <a:ea typeface="Times New Roman"/>
                                    </a:rPr>
                                    <m:t>𝑉</m:t>
                                  </m:r>
                                </m:e>
                                <m:sub>
                                  <m:r>
                                    <a:rPr lang="en-US" sz="1400" b="0" i="1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/>
                                      <a:ea typeface="Times New Roman"/>
                                    </a:rPr>
                                    <m:t>0</m:t>
                                  </m:r>
                                </m:sub>
                              </m:sSub>
                            </m:e>
                          </m:d>
                        </m:den>
                      </m:f>
                      <m:r>
                        <a:rPr lang="en-US" sz="1400" b="0" i="1">
                          <a:solidFill>
                            <a:schemeClr val="tx1"/>
                          </a:solidFill>
                          <a:effectLst/>
                          <a:latin typeface="Cambria Math"/>
                          <a:ea typeface="Times New Roman"/>
                        </a:rPr>
                        <m:t> </m:t>
                      </m:r>
                      <m:r>
                        <a:rPr lang="en-US" sz="1400" b="0" i="1">
                          <a:solidFill>
                            <a:schemeClr val="tx1"/>
                          </a:solidFill>
                          <a:effectLst/>
                          <a:latin typeface="Cambria Math"/>
                          <a:ea typeface="Times New Roman"/>
                        </a:rPr>
                        <m:t>𝑘𝑊</m:t>
                      </m:r>
                      <m:r>
                        <a:rPr lang="en-US" sz="1400" b="0">
                          <a:solidFill>
                            <a:schemeClr val="tx1"/>
                          </a:solidFill>
                          <a:effectLst/>
                          <a:latin typeface="Cambria Math"/>
                          <a:ea typeface="Times New Roman"/>
                        </a:rPr>
                        <m:t>/</m:t>
                      </m:r>
                      <m:r>
                        <a:rPr lang="en-US" sz="1400" b="0" i="1">
                          <a:solidFill>
                            <a:schemeClr val="tx1"/>
                          </a:solidFill>
                          <a:effectLst/>
                          <a:latin typeface="Cambria Math"/>
                          <a:ea typeface="Times New Roman"/>
                        </a:rPr>
                        <m:t>𝑚𝑉</m:t>
                      </m:r>
                      <m:r>
                        <a:rPr lang="en-US" sz="1400" b="0">
                          <a:solidFill>
                            <a:schemeClr val="tx1"/>
                          </a:solidFill>
                          <a:effectLst/>
                          <a:latin typeface="Cambria Math"/>
                          <a:ea typeface="Times New Roman"/>
                        </a:rPr>
                        <m:t> </m:t>
                      </m:r>
                    </m:oMath>
                  </m:oMathPara>
                </a14:m>
                <a:endParaRPr lang="en-US" sz="1200" dirty="0">
                  <a:solidFill>
                    <a:schemeClr val="tx1"/>
                  </a:solidFill>
                  <a:effectLst/>
                  <a:latin typeface="Times New Roman"/>
                  <a:ea typeface="Times New Roman"/>
                </a:endParaRPr>
              </a:p>
              <a:p>
                <a:pPr marL="342900" indent="-342900" eaLnBrk="1" hangingPunct="1">
                  <a:buFont typeface="Arial" pitchFamily="34" charset="0"/>
                  <a:buChar char="•"/>
                </a:pPr>
                <a:endParaRPr lang="en-US" sz="1000" dirty="0" smtClean="0">
                  <a:solidFill>
                    <a:schemeClr val="tx1"/>
                  </a:solidFill>
                </a:endParaRPr>
              </a:p>
              <a:p>
                <a:pPr eaLnBrk="1" hangingPunct="1"/>
                <a:r>
                  <a:rPr lang="en-US" sz="1200" dirty="0" smtClean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 Heat Release Rate  = 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200" i="1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1200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1200" b="0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𝑇𝑒𝑠𝑡</m:t>
                            </m:r>
                          </m:e>
                          <m:sub>
                            <m:r>
                              <a:rPr lang="en-US" sz="1200" b="0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𝑚𝑉</m:t>
                            </m:r>
                          </m:sub>
                        </m:sSub>
                        <m:r>
                          <a:rPr lang="en-US" sz="1200" b="0">
                            <a:solidFill>
                              <a:schemeClr val="tx1"/>
                            </a:solidFill>
                            <a:latin typeface="Cambria Math"/>
                          </a:rPr>
                          <m:t> </m:t>
                        </m:r>
                        <m:r>
                          <a:rPr lang="en-US" sz="1200" b="0" i="1">
                            <a:solidFill>
                              <a:schemeClr val="tx1"/>
                            </a:solidFill>
                            <a:latin typeface="Cambria Math"/>
                          </a:rPr>
                          <m:t>−</m:t>
                        </m:r>
                        <m:r>
                          <a:rPr lang="en-US" sz="1200" b="0">
                            <a:solidFill>
                              <a:schemeClr val="tx1"/>
                            </a:solidFill>
                            <a:latin typeface="Cambria Math"/>
                          </a:rPr>
                          <m:t> </m:t>
                        </m:r>
                        <m:sSub>
                          <m:sSubPr>
                            <m:ctrlPr>
                              <a:rPr lang="en-US" sz="1200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1200" b="0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𝐵𝑎𝑠𝑒𝑙𝑖𝑛𝑒</m:t>
                            </m:r>
                          </m:e>
                          <m:sub>
                            <m:r>
                              <a:rPr lang="en-US" sz="1200" b="0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𝑚𝑉</m:t>
                            </m:r>
                          </m:sub>
                        </m:sSub>
                      </m:e>
                    </m:d>
                    <m:r>
                      <a:rPr lang="en-US" sz="1200" b="0">
                        <a:solidFill>
                          <a:schemeClr val="tx1"/>
                        </a:solidFill>
                        <a:latin typeface="Cambria Math"/>
                      </a:rPr>
                      <m:t>  </m:t>
                    </m:r>
                    <m:r>
                      <a:rPr lang="en-US" sz="1200" b="0" i="1">
                        <a:solidFill>
                          <a:schemeClr val="tx1"/>
                        </a:solidFill>
                        <a:latin typeface="Cambria Math"/>
                      </a:rPr>
                      <m:t>∗</m:t>
                    </m:r>
                    <m:r>
                      <a:rPr lang="en-US" sz="1200" b="0">
                        <a:solidFill>
                          <a:schemeClr val="tx1"/>
                        </a:solidFill>
                        <a:latin typeface="Cambria Math"/>
                      </a:rPr>
                      <m:t>  </m:t>
                    </m:r>
                    <m:d>
                      <m:dPr>
                        <m:ctrlPr>
                          <a:rPr lang="en-US" sz="1200" i="1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sz="1200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en-US" sz="1200" i="1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sz="1200" b="0" i="1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𝐾</m:t>
                                </m:r>
                              </m:e>
                              <m:sub>
                                <m:r>
                                  <a:rPr lang="en-US" sz="1200" b="0" i="1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h</m:t>
                                </m:r>
                              </m:sub>
                            </m:sSub>
                          </m:num>
                          <m:den>
                            <m:sSup>
                              <m:sSupPr>
                                <m:ctrlPr>
                                  <a:rPr lang="en-US" sz="1200" i="1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en-US" sz="1200" b="0" i="1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0</m:t>
                                </m:r>
                                <m:r>
                                  <a:rPr lang="en-US" sz="1200" b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.</m:t>
                                </m:r>
                                <m:r>
                                  <a:rPr lang="en-US" sz="1200" b="0" i="1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02323</m:t>
                                </m:r>
                                <m:r>
                                  <a:rPr lang="en-US" sz="1200" b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 </m:t>
                                </m:r>
                                <m:r>
                                  <a:rPr lang="en-US" sz="1200" b="0" i="1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𝑚</m:t>
                                </m:r>
                              </m:e>
                              <m:sup>
                                <m:r>
                                  <a:rPr lang="en-US" sz="1200" b="0" i="1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2</m:t>
                                </m:r>
                              </m:sup>
                            </m:sSup>
                          </m:den>
                        </m:f>
                      </m:e>
                    </m:d>
                  </m:oMath>
                </a14:m>
                <a:r>
                  <a:rPr lang="en-US" sz="1200" dirty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   kW/m</a:t>
                </a:r>
                <a:r>
                  <a:rPr lang="en-US" sz="1200" baseline="30000" dirty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2 </a:t>
                </a:r>
                <a:endParaRPr lang="en-US" sz="1200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endParaRPr>
              </a:p>
              <a:p>
                <a:pPr marL="342900" indent="-342900" eaLnBrk="1" hangingPunct="1">
                  <a:buFont typeface="Arial" pitchFamily="34" charset="0"/>
                  <a:buChar char="•"/>
                </a:pPr>
                <a:endParaRPr lang="en-US" sz="1000" dirty="0" smtClean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6387" name="Subtitle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subTitle" idx="1"/>
              </p:nvPr>
            </p:nvSpPr>
            <p:spPr>
              <a:xfrm>
                <a:off x="266700" y="1089891"/>
                <a:ext cx="8610600" cy="5410200"/>
              </a:xfrm>
              <a:blipFill rotWithShape="1">
                <a:blip r:embed="rId2"/>
                <a:stretch>
                  <a:fillRect l="-4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Rectangle 1"/>
          <p:cNvSpPr/>
          <p:nvPr/>
        </p:nvSpPr>
        <p:spPr>
          <a:xfrm>
            <a:off x="3733800" y="1828800"/>
            <a:ext cx="838200" cy="533400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4610100" y="1812636"/>
            <a:ext cx="571500" cy="533400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3397827" y="1066800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B0F0"/>
                </a:solidFill>
              </a:rPr>
              <a:t>Deleted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800600" y="1066800"/>
            <a:ext cx="3886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B0F0"/>
                </a:solidFill>
              </a:rPr>
              <a:t>Sample Area Moved to HRR Calculation</a:t>
            </a:r>
            <a:endParaRPr lang="en-US" dirty="0">
              <a:solidFill>
                <a:srgbClr val="00B0F0"/>
              </a:solidFill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 flipH="1">
            <a:off x="4953000" y="1436132"/>
            <a:ext cx="228600" cy="39266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3886200" y="1436132"/>
            <a:ext cx="266700" cy="31646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5181600" y="1436132"/>
            <a:ext cx="3200400" cy="31646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H="1">
            <a:off x="6934200" y="1752600"/>
            <a:ext cx="1447800" cy="48768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flipH="1" flipV="1">
            <a:off x="6172200" y="6400800"/>
            <a:ext cx="762000" cy="2286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>
            <a:stCxn id="16387" idx="1"/>
            <a:endCxn id="16387" idx="3"/>
          </p:cNvCxnSpPr>
          <p:nvPr/>
        </p:nvCxnSpPr>
        <p:spPr>
          <a:xfrm>
            <a:off x="266700" y="3794991"/>
            <a:ext cx="86106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09359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ctrTitle"/>
          </p:nvPr>
        </p:nvSpPr>
        <p:spPr>
          <a:xfrm>
            <a:off x="685800" y="228600"/>
            <a:ext cx="7772400" cy="784225"/>
          </a:xfrm>
        </p:spPr>
        <p:txBody>
          <a:bodyPr/>
          <a:lstStyle/>
          <a:p>
            <a:pPr algn="l" eaLnBrk="1" hangingPunct="1"/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HR2: Total Heat Release Calculation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387" name="Subtitle 2"/>
              <p:cNvSpPr>
                <a:spLocks noGrp="1"/>
              </p:cNvSpPr>
              <p:nvPr>
                <p:ph type="subTitle" idx="1"/>
              </p:nvPr>
            </p:nvSpPr>
            <p:spPr>
              <a:xfrm>
                <a:off x="228600" y="1295400"/>
                <a:ext cx="8610600" cy="4472709"/>
              </a:xfrm>
            </p:spPr>
            <p:txBody>
              <a:bodyPr/>
              <a:lstStyle/>
              <a:p>
                <a:pPr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1600" dirty="0" smtClean="0">
                    <a:solidFill>
                      <a:schemeClr val="tx1"/>
                    </a:solidFill>
                    <a:latin typeface="Times New Roman"/>
                    <a:ea typeface="Times New Roman"/>
                  </a:rPr>
                  <a:t>Total Heat Release  = </a:t>
                </a:r>
                <a14:m>
                  <m:oMath xmlns:m="http://schemas.openxmlformats.org/officeDocument/2006/math">
                    <m:nary>
                      <m:naryPr>
                        <m:limLoc m:val="undOvr"/>
                        <m:ctrlPr>
                          <a:rPr lang="en-US" sz="1100" i="1">
                            <a:solidFill>
                              <a:schemeClr val="tx1"/>
                            </a:solidFill>
                            <a:effectLst/>
                            <a:latin typeface="Cambria Math"/>
                            <a:ea typeface="Times New Roman"/>
                          </a:rPr>
                        </m:ctrlPr>
                      </m:naryPr>
                      <m:sub>
                        <m:r>
                          <a:rPr lang="en-US" sz="1100">
                            <a:solidFill>
                              <a:schemeClr val="tx1"/>
                            </a:solidFill>
                            <a:effectLst/>
                            <a:latin typeface="Cambria Math"/>
                            <a:ea typeface="Times New Roman"/>
                          </a:rPr>
                          <m:t>0</m:t>
                        </m:r>
                      </m:sub>
                      <m:sup>
                        <m:r>
                          <a:rPr lang="en-US" sz="1100">
                            <a:solidFill>
                              <a:schemeClr val="tx1"/>
                            </a:solidFill>
                            <a:effectLst/>
                            <a:latin typeface="Cambria Math"/>
                            <a:ea typeface="Times New Roman"/>
                          </a:rPr>
                          <m:t>2</m:t>
                        </m:r>
                      </m:sup>
                      <m:e>
                        <m:r>
                          <a:rPr lang="en-US" sz="1100" i="1">
                            <a:solidFill>
                              <a:schemeClr val="tx1"/>
                            </a:solidFill>
                            <a:effectLst/>
                            <a:latin typeface="Cambria Math"/>
                            <a:ea typeface="Times New Roman"/>
                          </a:rPr>
                          <m:t>  </m:t>
                        </m:r>
                        <m:d>
                          <m:dPr>
                            <m:ctrlPr>
                              <a:rPr lang="en-US" sz="1800" i="1">
                                <a:solidFill>
                                  <a:schemeClr val="tx1"/>
                                </a:solidFill>
                                <a:effectLst/>
                                <a:latin typeface="Cambria Math"/>
                                <a:ea typeface="Times New Roman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1800" i="1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/>
                                    <a:ea typeface="Times New Roman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sz="18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/>
                                    <a:ea typeface="Times New Roman"/>
                                  </a:rPr>
                                  <m:t>Test</m:t>
                                </m:r>
                              </m:e>
                              <m:sub>
                                <m:r>
                                  <m:rPr>
                                    <m:sty m:val="p"/>
                                  </m:rPr>
                                  <a:rPr lang="en-US" sz="18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/>
                                    <a:ea typeface="Times New Roman"/>
                                  </a:rPr>
                                  <m:t>mV</m:t>
                                </m:r>
                              </m:sub>
                            </m:sSub>
                            <m:r>
                              <a:rPr lang="en-US" sz="1800">
                                <a:solidFill>
                                  <a:schemeClr val="tx1"/>
                                </a:solidFill>
                                <a:effectLst/>
                                <a:latin typeface="Cambria Math"/>
                                <a:ea typeface="Times New Roman"/>
                              </a:rPr>
                              <m:t> </m:t>
                            </m:r>
                            <m:r>
                              <a:rPr lang="en-US" sz="1800" i="1">
                                <a:solidFill>
                                  <a:schemeClr val="tx1"/>
                                </a:solidFill>
                                <a:effectLst/>
                                <a:latin typeface="Cambria Math"/>
                                <a:ea typeface="Times New Roman"/>
                              </a:rPr>
                              <m:t>−</m:t>
                            </m:r>
                            <m:r>
                              <a:rPr lang="en-US" sz="1800">
                                <a:solidFill>
                                  <a:schemeClr val="tx1"/>
                                </a:solidFill>
                                <a:effectLst/>
                                <a:latin typeface="Cambria Math"/>
                                <a:ea typeface="Times New Roman"/>
                              </a:rPr>
                              <m:t> </m:t>
                            </m:r>
                            <m:sSub>
                              <m:sSubPr>
                                <m:ctrlPr>
                                  <a:rPr lang="en-US" sz="1800" i="1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/>
                                    <a:ea typeface="Times New Roman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sz="18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/>
                                    <a:ea typeface="Times New Roman"/>
                                  </a:rPr>
                                  <m:t>Baseline</m:t>
                                </m:r>
                              </m:e>
                              <m:sub>
                                <m:r>
                                  <m:rPr>
                                    <m:sty m:val="p"/>
                                  </m:rPr>
                                  <a:rPr lang="en-US" sz="18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/>
                                    <a:ea typeface="Times New Roman"/>
                                  </a:rPr>
                                  <m:t>mV</m:t>
                                </m:r>
                              </m:sub>
                            </m:sSub>
                          </m:e>
                        </m:d>
                        <m:r>
                          <a:rPr lang="en-US" sz="1800">
                            <a:solidFill>
                              <a:schemeClr val="tx1"/>
                            </a:solidFill>
                            <a:effectLst/>
                            <a:latin typeface="Cambria Math"/>
                            <a:ea typeface="Times New Roman"/>
                          </a:rPr>
                          <m:t>  </m:t>
                        </m:r>
                        <m:r>
                          <a:rPr lang="en-US" sz="1100" i="1">
                            <a:solidFill>
                              <a:schemeClr val="tx1"/>
                            </a:solidFill>
                            <a:effectLst/>
                            <a:latin typeface="Cambria Math"/>
                            <a:ea typeface="Times New Roman"/>
                          </a:rPr>
                          <m:t>∗</m:t>
                        </m:r>
                        <m:r>
                          <a:rPr lang="en-US" sz="1100">
                            <a:solidFill>
                              <a:schemeClr val="tx1"/>
                            </a:solidFill>
                            <a:effectLst/>
                            <a:latin typeface="Cambria Math"/>
                            <a:ea typeface="Times New Roman"/>
                          </a:rPr>
                          <m:t>  </m:t>
                        </m:r>
                        <m:d>
                          <m:dPr>
                            <m:ctrlPr>
                              <a:rPr lang="en-US" sz="1100" i="1">
                                <a:solidFill>
                                  <a:schemeClr val="tx1"/>
                                </a:solidFill>
                                <a:effectLst/>
                                <a:latin typeface="Cambria Math"/>
                                <a:ea typeface="Times New Roman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sz="1100" i="1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/>
                                    <a:ea typeface="Times New Roman"/>
                                  </a:rPr>
                                </m:ctrlPr>
                              </m:fPr>
                              <m:num>
                                <m:sSub>
                                  <m:sSubPr>
                                    <m:ctrlPr>
                                      <a:rPr lang="en-US" sz="1100" i="1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/>
                                        <a:ea typeface="Times New Roman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US" sz="11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/>
                                        <a:ea typeface="Times New Roman"/>
                                      </a:rPr>
                                      <m:t>K</m:t>
                                    </m:r>
                                  </m:e>
                                  <m:sub>
                                    <m:r>
                                      <m:rPr>
                                        <m:sty m:val="p"/>
                                      </m:rPr>
                                      <a:rPr lang="en-US" sz="11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/>
                                        <a:ea typeface="Times New Roman"/>
                                      </a:rPr>
                                      <m:t>h</m:t>
                                    </m:r>
                                  </m:sub>
                                </m:sSub>
                              </m:num>
                              <m:den>
                                <m:sSup>
                                  <m:sSupPr>
                                    <m:ctrlPr>
                                      <a:rPr lang="en-US" sz="1100" i="1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/>
                                        <a:ea typeface="Times New Roman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11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/>
                                        <a:ea typeface="Times New Roman"/>
                                      </a:rPr>
                                      <m:t>0.02323 </m:t>
                                    </m:r>
                                    <m:r>
                                      <m:rPr>
                                        <m:sty m:val="p"/>
                                      </m:rPr>
                                      <a:rPr lang="en-US" sz="11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/>
                                        <a:ea typeface="Times New Roman"/>
                                      </a:rPr>
                                      <m:t>m</m:t>
                                    </m:r>
                                  </m:e>
                                  <m:sup>
                                    <m:r>
                                      <a:rPr lang="en-US" sz="11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/>
                                        <a:ea typeface="Times New Roman"/>
                                      </a:rPr>
                                      <m:t>2</m:t>
                                    </m:r>
                                  </m:sup>
                                </m:sSup>
                              </m:den>
                            </m:f>
                          </m:e>
                        </m:d>
                        <m:r>
                          <a:rPr lang="en-US" sz="1100">
                            <a:solidFill>
                              <a:schemeClr val="tx1"/>
                            </a:solidFill>
                            <a:effectLst/>
                            <a:latin typeface="Cambria Math"/>
                            <a:ea typeface="Times New Roman"/>
                          </a:rPr>
                          <m:t>  </m:t>
                        </m:r>
                        <m:d>
                          <m:dPr>
                            <m:ctrlPr>
                              <a:rPr lang="en-US" sz="1100" i="1">
                                <a:solidFill>
                                  <a:schemeClr val="tx1"/>
                                </a:solidFill>
                                <a:effectLst/>
                                <a:latin typeface="Cambria Math"/>
                                <a:ea typeface="Times New Roman"/>
                              </a:rPr>
                            </m:ctrlPr>
                          </m:dPr>
                          <m:e>
                            <m:r>
                              <m:rPr>
                                <m:sty m:val="p"/>
                              </m:rPr>
                              <a:rPr lang="en-US" sz="1100">
                                <a:solidFill>
                                  <a:schemeClr val="tx1"/>
                                </a:solidFill>
                                <a:effectLst/>
                                <a:latin typeface="Cambria Math"/>
                                <a:ea typeface="Times New Roman"/>
                              </a:rPr>
                              <m:t>t</m:t>
                            </m:r>
                          </m:e>
                        </m:d>
                        <m:r>
                          <m:rPr>
                            <m:sty m:val="p"/>
                          </m:rPr>
                          <a:rPr lang="en-US" sz="1100">
                            <a:solidFill>
                              <a:schemeClr val="tx1"/>
                            </a:solidFill>
                            <a:effectLst/>
                            <a:latin typeface="Cambria Math"/>
                            <a:ea typeface="Times New Roman"/>
                          </a:rPr>
                          <m:t>dt</m:t>
                        </m:r>
                      </m:e>
                    </m:nary>
                  </m:oMath>
                </a14:m>
                <a:r>
                  <a:rPr lang="en-US" sz="1050" dirty="0">
                    <a:solidFill>
                      <a:schemeClr val="tx1"/>
                    </a:solidFill>
                    <a:effectLst/>
                    <a:latin typeface="Times New Roman"/>
                    <a:ea typeface="Times New Roman"/>
                  </a:rPr>
                  <a:t>	 </a:t>
                </a:r>
                <a:r>
                  <a:rPr lang="en-US" sz="1600" dirty="0">
                    <a:solidFill>
                      <a:schemeClr val="tx1"/>
                    </a:solidFill>
                    <a:effectLst/>
                    <a:latin typeface="Times New Roman"/>
                    <a:ea typeface="Times New Roman"/>
                  </a:rPr>
                  <a:t>kW · min/m²</a:t>
                </a:r>
              </a:p>
              <a:p>
                <a:pPr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1400" dirty="0">
                    <a:solidFill>
                      <a:schemeClr val="tx1"/>
                    </a:solidFill>
                    <a:effectLst/>
                    <a:latin typeface="Times New Roman"/>
                    <a:ea typeface="Times New Roman"/>
                  </a:rPr>
                  <a:t> </a:t>
                </a:r>
                <a:endParaRPr lang="en-US" sz="1400" dirty="0" smtClean="0">
                  <a:solidFill>
                    <a:schemeClr val="tx1"/>
                  </a:solidFill>
                  <a:effectLst/>
                  <a:latin typeface="Times New Roman"/>
                  <a:ea typeface="Times New Roman"/>
                </a:endParaRPr>
              </a:p>
              <a:p>
                <a:pPr>
                  <a:spcBef>
                    <a:spcPts val="0"/>
                  </a:spcBef>
                  <a:spcAft>
                    <a:spcPts val="0"/>
                  </a:spcAft>
                </a:pPr>
                <a:endParaRPr lang="en-US" sz="1600" dirty="0">
                  <a:solidFill>
                    <a:schemeClr val="tx1"/>
                  </a:solidFill>
                  <a:effectLst/>
                  <a:latin typeface="Times New Roman"/>
                  <a:ea typeface="Times New Roman"/>
                </a:endParaRPr>
              </a:p>
              <a:p>
                <a:pPr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1600" dirty="0">
                    <a:solidFill>
                      <a:schemeClr val="tx1"/>
                    </a:solidFill>
                    <a:effectLst/>
                    <a:latin typeface="Times New Roman"/>
                    <a:ea typeface="Times New Roman"/>
                  </a:rPr>
                  <a:t>Simplifying this gives…</a:t>
                </a:r>
              </a:p>
              <a:p>
                <a:pPr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1400" dirty="0" smtClean="0">
                    <a:solidFill>
                      <a:schemeClr val="tx1"/>
                    </a:solidFill>
                    <a:effectLst/>
                    <a:latin typeface="Times New Roman"/>
                    <a:ea typeface="Times New Roman"/>
                  </a:rPr>
                  <a:t/>
                </a:r>
                <a:br>
                  <a:rPr lang="en-US" sz="1400" dirty="0" smtClean="0">
                    <a:solidFill>
                      <a:schemeClr val="tx1"/>
                    </a:solidFill>
                    <a:effectLst/>
                    <a:latin typeface="Times New Roman"/>
                    <a:ea typeface="Times New Roman"/>
                  </a:rPr>
                </a:br>
                <a:r>
                  <a:rPr lang="en-US" sz="1400" dirty="0">
                    <a:solidFill>
                      <a:schemeClr val="tx1"/>
                    </a:solidFill>
                    <a:effectLst/>
                    <a:latin typeface="Times New Roman"/>
                    <a:ea typeface="Times New Roman"/>
                  </a:rPr>
                  <a:t> </a:t>
                </a:r>
                <a:endParaRPr lang="en-US" sz="1600" dirty="0">
                  <a:solidFill>
                    <a:schemeClr val="tx1"/>
                  </a:solidFill>
                  <a:effectLst/>
                  <a:latin typeface="Times New Roman"/>
                  <a:ea typeface="Times New Roman"/>
                </a:endParaRPr>
              </a:p>
              <a:p>
                <a:pPr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1800" dirty="0">
                    <a:solidFill>
                      <a:schemeClr val="tx1"/>
                    </a:solidFill>
                    <a:effectLst/>
                    <a:latin typeface="Times New Roman"/>
                    <a:ea typeface="Times New Roman"/>
                  </a:rPr>
                  <a:t> Total Heat Release</a:t>
                </a:r>
                <a14:m>
                  <m:oMath xmlns:m="http://schemas.openxmlformats.org/officeDocument/2006/math">
                    <m:box>
                      <m:boxPr>
                        <m:ctrlPr>
                          <a:rPr lang="en-US" sz="2400" i="1">
                            <a:solidFill>
                              <a:schemeClr val="tx1"/>
                            </a:solidFill>
                            <a:effectLst/>
                            <a:latin typeface="Cambria Math"/>
                            <a:ea typeface="Times New Roman"/>
                          </a:rPr>
                        </m:ctrlPr>
                      </m:boxPr>
                      <m:e>
                        <m:argPr>
                          <m:argSz m:val="-1"/>
                        </m:argPr>
                        <m:r>
                          <a:rPr lang="en-US" sz="2400" i="1">
                            <a:solidFill>
                              <a:schemeClr val="tx1"/>
                            </a:solidFill>
                            <a:effectLst/>
                            <a:latin typeface="Cambria Math"/>
                            <a:ea typeface="Times New Roman"/>
                          </a:rPr>
                          <m:t>  =   </m:t>
                        </m:r>
                        <m:f>
                          <m:fPr>
                            <m:ctrlPr>
                              <a:rPr lang="en-US" sz="2400" i="1">
                                <a:solidFill>
                                  <a:schemeClr val="tx1"/>
                                </a:solidFill>
                                <a:effectLst/>
                                <a:latin typeface="Cambria Math"/>
                                <a:ea typeface="Times New Roman"/>
                              </a:rPr>
                            </m:ctrlPr>
                          </m:fPr>
                          <m:num>
                            <m:nary>
                              <m:naryPr>
                                <m:chr m:val="∑"/>
                                <m:limLoc m:val="undOvr"/>
                                <m:ctrlPr>
                                  <a:rPr lang="en-US" sz="2400" i="1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/>
                                    <a:ea typeface="Times New Roman"/>
                                  </a:rPr>
                                </m:ctrlPr>
                              </m:naryPr>
                              <m:sub>
                                <m:r>
                                  <m:rPr>
                                    <m:sty m:val="p"/>
                                  </m:rPr>
                                  <a:rPr lang="en-US" sz="24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/>
                                    <a:ea typeface="Times New Roman"/>
                                  </a:rPr>
                                  <m:t>t</m:t>
                                </m:r>
                                <m:r>
                                  <a:rPr lang="en-US" sz="24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/>
                                    <a:ea typeface="Times New Roman"/>
                                  </a:rPr>
                                  <m:t>=0</m:t>
                                </m:r>
                              </m:sub>
                              <m:sup>
                                <m:r>
                                  <m:rPr>
                                    <m:sty m:val="p"/>
                                  </m:rPr>
                                  <a:rPr lang="en-US" sz="24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/>
                                    <a:ea typeface="Times New Roman"/>
                                  </a:rPr>
                                  <m:t>n</m:t>
                                </m:r>
                                <m:r>
                                  <a:rPr lang="en-US" sz="2400" i="1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/>
                                    <a:ea typeface="Times New Roman"/>
                                  </a:rPr>
                                  <m:t>−</m:t>
                                </m:r>
                                <m:r>
                                  <a:rPr lang="en-US" sz="24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/>
                                    <a:ea typeface="Times New Roman"/>
                                  </a:rPr>
                                  <m:t>1</m:t>
                                </m:r>
                              </m:sup>
                              <m:e>
                                <m:r>
                                  <a:rPr lang="en-US" sz="24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/>
                                    <a:ea typeface="Times New Roman"/>
                                  </a:rPr>
                                  <m:t>    </m:t>
                                </m:r>
                                <m:d>
                                  <m:dPr>
                                    <m:ctrlPr>
                                      <a:rPr lang="en-US" sz="2400" i="1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/>
                                        <a:ea typeface="Times New Roman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sz="2400" i="1"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latin typeface="Cambria Math"/>
                                            <a:ea typeface="Times New Roman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m:rPr>
                                            <m:sty m:val="p"/>
                                          </m:rPr>
                                          <a:rPr lang="en-US" sz="2400"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latin typeface="Cambria Math"/>
                                            <a:ea typeface="Times New Roman"/>
                                          </a:rPr>
                                          <m:t>Test</m:t>
                                        </m:r>
                                      </m:e>
                                      <m:sub>
                                        <m:r>
                                          <a:rPr lang="en-US" sz="2400"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latin typeface="Cambria Math"/>
                                            <a:ea typeface="Times New Roman"/>
                                          </a:rPr>
                                          <m:t> </m:t>
                                        </m:r>
                                        <m:r>
                                          <m:rPr>
                                            <m:sty m:val="p"/>
                                          </m:rPr>
                                          <a:rPr lang="en-US" sz="2400"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latin typeface="Cambria Math"/>
                                            <a:ea typeface="Times New Roman"/>
                                          </a:rPr>
                                          <m:t>mV</m:t>
                                        </m:r>
                                      </m:sub>
                                    </m:sSub>
                                    <m:r>
                                      <a:rPr lang="en-US" sz="24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/>
                                        <a:ea typeface="Times New Roman"/>
                                      </a:rPr>
                                      <m:t>   </m:t>
                                    </m:r>
                                    <m:r>
                                      <a:rPr lang="en-US" sz="2400" i="1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/>
                                        <a:ea typeface="Times New Roman"/>
                                      </a:rPr>
                                      <m:t>−</m:t>
                                    </m:r>
                                    <m:r>
                                      <a:rPr lang="en-US" sz="24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/>
                                        <a:ea typeface="Times New Roman"/>
                                      </a:rPr>
                                      <m:t>  </m:t>
                                    </m:r>
                                    <m:sSub>
                                      <m:sSubPr>
                                        <m:ctrlPr>
                                          <a:rPr lang="en-US" sz="2400" i="1"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latin typeface="Cambria Math"/>
                                            <a:ea typeface="Times New Roman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m:rPr>
                                            <m:sty m:val="p"/>
                                          </m:rPr>
                                          <a:rPr lang="en-US" sz="2400"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latin typeface="Cambria Math"/>
                                            <a:ea typeface="Times New Roman"/>
                                          </a:rPr>
                                          <m:t>Baseline</m:t>
                                        </m:r>
                                        <m:r>
                                          <a:rPr lang="en-US" sz="2400"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latin typeface="Cambria Math"/>
                                            <a:ea typeface="Times New Roman"/>
                                          </a:rPr>
                                          <m:t> </m:t>
                                        </m:r>
                                      </m:e>
                                      <m:sub>
                                        <m:r>
                                          <m:rPr>
                                            <m:sty m:val="p"/>
                                          </m:rPr>
                                          <a:rPr lang="en-US" sz="2400"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latin typeface="Cambria Math"/>
                                            <a:ea typeface="Times New Roman"/>
                                          </a:rPr>
                                          <m:t>mV</m:t>
                                        </m:r>
                                      </m:sub>
                                    </m:sSub>
                                  </m:e>
                                </m:d>
                                <m:r>
                                  <a:rPr lang="en-US" sz="24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/>
                                    <a:ea typeface="Times New Roman"/>
                                  </a:rPr>
                                  <m:t>  </m:t>
                                </m:r>
                                <m:r>
                                  <a:rPr lang="en-US" sz="1600" i="1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/>
                                    <a:ea typeface="Times New Roman"/>
                                  </a:rPr>
                                  <m:t>∗</m:t>
                                </m:r>
                                <m:r>
                                  <a:rPr lang="en-US" sz="16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/>
                                    <a:ea typeface="Times New Roman"/>
                                  </a:rPr>
                                  <m:t>  </m:t>
                                </m:r>
                                <m:d>
                                  <m:dPr>
                                    <m:ctrlPr>
                                      <a:rPr lang="en-US" sz="1600" i="1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/>
                                        <a:ea typeface="Times New Roman"/>
                                      </a:rPr>
                                    </m:ctrlPr>
                                  </m:dPr>
                                  <m:e>
                                    <m:f>
                                      <m:fPr>
                                        <m:ctrlPr>
                                          <a:rPr lang="en-US" sz="1600" i="1"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latin typeface="Cambria Math"/>
                                            <a:ea typeface="Times New Roman"/>
                                          </a:rPr>
                                        </m:ctrlPr>
                                      </m:fPr>
                                      <m:num>
                                        <m:sSub>
                                          <m:sSubPr>
                                            <m:ctrlPr>
                                              <a:rPr lang="en-US" sz="1600" i="1">
                                                <a:solidFill>
                                                  <a:schemeClr val="tx1"/>
                                                </a:solidFill>
                                                <a:effectLst/>
                                                <a:latin typeface="Cambria Math"/>
                                                <a:ea typeface="Times New Roman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m:rPr>
                                                <m:sty m:val="p"/>
                                              </m:rPr>
                                              <a:rPr lang="en-US" sz="1600">
                                                <a:solidFill>
                                                  <a:schemeClr val="tx1"/>
                                                </a:solidFill>
                                                <a:effectLst/>
                                                <a:latin typeface="Cambria Math"/>
                                                <a:ea typeface="Times New Roman"/>
                                              </a:rPr>
                                              <m:t>K</m:t>
                                            </m:r>
                                          </m:e>
                                          <m:sub>
                                            <m:r>
                                              <m:rPr>
                                                <m:sty m:val="p"/>
                                              </m:rPr>
                                              <a:rPr lang="en-US" sz="1600">
                                                <a:solidFill>
                                                  <a:schemeClr val="tx1"/>
                                                </a:solidFill>
                                                <a:effectLst/>
                                                <a:latin typeface="Cambria Math"/>
                                                <a:ea typeface="Times New Roman"/>
                                              </a:rPr>
                                              <m:t>h</m:t>
                                            </m:r>
                                          </m:sub>
                                        </m:sSub>
                                      </m:num>
                                      <m:den>
                                        <m:sSup>
                                          <m:sSupPr>
                                            <m:ctrlPr>
                                              <a:rPr lang="en-US" sz="1600" i="1">
                                                <a:solidFill>
                                                  <a:schemeClr val="tx1"/>
                                                </a:solidFill>
                                                <a:effectLst/>
                                                <a:latin typeface="Cambria Math"/>
                                                <a:ea typeface="Times New Roman"/>
                                              </a:rPr>
                                            </m:ctrlPr>
                                          </m:sSupPr>
                                          <m:e>
                                            <m:r>
                                              <a:rPr lang="en-US" sz="1600">
                                                <a:solidFill>
                                                  <a:schemeClr val="tx1"/>
                                                </a:solidFill>
                                                <a:effectLst/>
                                                <a:latin typeface="Cambria Math"/>
                                                <a:ea typeface="Times New Roman"/>
                                              </a:rPr>
                                              <m:t>0.02323 </m:t>
                                            </m:r>
                                            <m:r>
                                              <m:rPr>
                                                <m:sty m:val="p"/>
                                              </m:rPr>
                                              <a:rPr lang="en-US" sz="1600">
                                                <a:solidFill>
                                                  <a:schemeClr val="tx1"/>
                                                </a:solidFill>
                                                <a:effectLst/>
                                                <a:latin typeface="Cambria Math"/>
                                                <a:ea typeface="Times New Roman"/>
                                              </a:rPr>
                                              <m:t>m</m:t>
                                            </m:r>
                                          </m:e>
                                          <m:sup>
                                            <m:r>
                                              <a:rPr lang="en-US" sz="1600">
                                                <a:solidFill>
                                                  <a:schemeClr val="tx1"/>
                                                </a:solidFill>
                                                <a:effectLst/>
                                                <a:latin typeface="Cambria Math"/>
                                                <a:ea typeface="Times New Roman"/>
                                              </a:rPr>
                                              <m:t>2</m:t>
                                            </m:r>
                                          </m:sup>
                                        </m:sSup>
                                      </m:den>
                                    </m:f>
                                  </m:e>
                                </m:d>
                              </m:e>
                            </m:nary>
                          </m:num>
                          <m:den>
                            <m:r>
                              <m:rPr>
                                <m:sty m:val="p"/>
                              </m:rPr>
                              <a:rPr lang="en-US" sz="2400">
                                <a:solidFill>
                                  <a:schemeClr val="tx1"/>
                                </a:solidFill>
                                <a:effectLst/>
                                <a:latin typeface="Cambria Math"/>
                                <a:ea typeface="Times New Roman"/>
                              </a:rPr>
                              <m:t>x</m:t>
                            </m:r>
                          </m:den>
                        </m:f>
                      </m:e>
                    </m:box>
                  </m:oMath>
                </a14:m>
                <a:r>
                  <a:rPr lang="en-US" sz="2800" dirty="0">
                    <a:solidFill>
                      <a:schemeClr val="tx1"/>
                    </a:solidFill>
                    <a:effectLst/>
                    <a:latin typeface="Times New Roman"/>
                    <a:ea typeface="Times New Roman"/>
                  </a:rPr>
                  <a:t>  </a:t>
                </a:r>
                <a:r>
                  <a:rPr lang="en-US" sz="1600" dirty="0">
                    <a:solidFill>
                      <a:schemeClr val="tx1"/>
                    </a:solidFill>
                    <a:effectLst/>
                    <a:latin typeface="Times New Roman"/>
                    <a:ea typeface="Times New Roman"/>
                  </a:rPr>
                  <a:t>kW · min/m²</a:t>
                </a:r>
              </a:p>
              <a:p>
                <a:pPr>
                  <a:spcBef>
                    <a:spcPts val="0"/>
                  </a:spcBef>
                  <a:spcAft>
                    <a:spcPts val="0"/>
                  </a:spcAft>
                </a:pPr>
                <a:endParaRPr lang="en-US" sz="1600" dirty="0" smtClean="0">
                  <a:solidFill>
                    <a:schemeClr val="tx1"/>
                  </a:solidFill>
                  <a:effectLst/>
                  <a:latin typeface="Times New Roman"/>
                  <a:ea typeface="Times New Roman"/>
                </a:endParaRPr>
              </a:p>
              <a:p>
                <a:pPr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1600" dirty="0">
                    <a:solidFill>
                      <a:schemeClr val="tx1"/>
                    </a:solidFill>
                    <a:effectLst/>
                    <a:latin typeface="Times New Roman"/>
                    <a:ea typeface="Times New Roman"/>
                  </a:rPr>
                  <a:t> </a:t>
                </a:r>
              </a:p>
              <a:p>
                <a:pPr algn="l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1800" dirty="0">
                    <a:solidFill>
                      <a:schemeClr val="tx1"/>
                    </a:solidFill>
                    <a:effectLst/>
                    <a:latin typeface="Times New Roman"/>
                    <a:ea typeface="Times New Roman"/>
                  </a:rPr>
                  <a:t>Where:</a:t>
                </a:r>
              </a:p>
              <a:p>
                <a:pPr algn="l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1800" dirty="0">
                    <a:solidFill>
                      <a:schemeClr val="tx1"/>
                    </a:solidFill>
                    <a:effectLst/>
                    <a:latin typeface="Times New Roman"/>
                    <a:ea typeface="Times New Roman"/>
                  </a:rPr>
                  <a:t>n = Total number of data collection points in 2 minutes</a:t>
                </a:r>
              </a:p>
              <a:p>
                <a:pPr algn="l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1800" dirty="0">
                    <a:solidFill>
                      <a:schemeClr val="tx1"/>
                    </a:solidFill>
                    <a:effectLst/>
                    <a:latin typeface="Times New Roman"/>
                    <a:ea typeface="Times New Roman"/>
                  </a:rPr>
                  <a:t>x = Total number of data collection points in 1 minute</a:t>
                </a:r>
              </a:p>
              <a:p>
                <a:pPr algn="l">
                  <a:spcBef>
                    <a:spcPts val="0"/>
                  </a:spcBef>
                  <a:spcAft>
                    <a:spcPts val="0"/>
                  </a:spcAft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solidFill>
                              <a:schemeClr val="tx1"/>
                            </a:solidFill>
                            <a:effectLst/>
                            <a:latin typeface="Cambria Math"/>
                            <a:ea typeface="Times New Roman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1800">
                            <a:solidFill>
                              <a:schemeClr val="tx1"/>
                            </a:solidFill>
                            <a:effectLst/>
                            <a:latin typeface="Cambria Math"/>
                            <a:ea typeface="Times New Roman"/>
                          </a:rPr>
                          <m:t>Baseline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1800">
                            <a:solidFill>
                              <a:schemeClr val="tx1"/>
                            </a:solidFill>
                            <a:effectLst/>
                            <a:latin typeface="Cambria Math"/>
                            <a:ea typeface="Times New Roman"/>
                          </a:rPr>
                          <m:t>mV</m:t>
                        </m:r>
                      </m:sub>
                    </m:sSub>
                    <m:r>
                      <a:rPr lang="en-US" sz="1800">
                        <a:solidFill>
                          <a:schemeClr val="tx1"/>
                        </a:solidFill>
                        <a:effectLst/>
                        <a:latin typeface="Cambria Math"/>
                        <a:ea typeface="Times New Roman"/>
                      </a:rPr>
                      <m:t>= </m:t>
                    </m:r>
                  </m:oMath>
                </a14:m>
                <a:r>
                  <a:rPr lang="en-US" sz="1800" dirty="0">
                    <a:solidFill>
                      <a:schemeClr val="tx1"/>
                    </a:solidFill>
                    <a:effectLst/>
                    <a:latin typeface="Times New Roman"/>
                    <a:ea typeface="Times New Roman"/>
                  </a:rPr>
                  <a:t>Average thermopile millivolt reading at baseline (mV)</a:t>
                </a:r>
              </a:p>
              <a:p>
                <a:pPr algn="l">
                  <a:spcBef>
                    <a:spcPts val="0"/>
                  </a:spcBef>
                  <a:spcAft>
                    <a:spcPts val="0"/>
                  </a:spcAft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solidFill>
                              <a:schemeClr val="tx1"/>
                            </a:solidFill>
                            <a:effectLst/>
                            <a:latin typeface="Cambria Math"/>
                            <a:ea typeface="Times New Roman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1800">
                            <a:solidFill>
                              <a:schemeClr val="tx1"/>
                            </a:solidFill>
                            <a:effectLst/>
                            <a:latin typeface="Cambria Math"/>
                            <a:ea typeface="Times New Roman"/>
                          </a:rPr>
                          <m:t>Test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1800">
                            <a:solidFill>
                              <a:schemeClr val="tx1"/>
                            </a:solidFill>
                            <a:effectLst/>
                            <a:latin typeface="Cambria Math"/>
                            <a:ea typeface="Times New Roman"/>
                          </a:rPr>
                          <m:t>mV</m:t>
                        </m:r>
                      </m:sub>
                    </m:sSub>
                    <m:r>
                      <a:rPr lang="en-US" sz="1800">
                        <a:solidFill>
                          <a:schemeClr val="tx1"/>
                        </a:solidFill>
                        <a:effectLst/>
                        <a:latin typeface="Cambria Math"/>
                        <a:ea typeface="Times New Roman"/>
                      </a:rPr>
                      <m:t>= </m:t>
                    </m:r>
                  </m:oMath>
                </a14:m>
                <a:r>
                  <a:rPr lang="en-US" sz="1800" dirty="0">
                    <a:solidFill>
                      <a:schemeClr val="tx1"/>
                    </a:solidFill>
                    <a:effectLst/>
                    <a:latin typeface="Times New Roman"/>
                    <a:ea typeface="Times New Roman"/>
                  </a:rPr>
                  <a:t>Thermopile millivolt reading at any point during test (mV)</a:t>
                </a:r>
              </a:p>
              <a:p>
                <a:pPr algn="l">
                  <a:spcBef>
                    <a:spcPts val="0"/>
                  </a:spcBef>
                  <a:spcAft>
                    <a:spcPts val="0"/>
                  </a:spcAft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solidFill>
                              <a:schemeClr val="tx1"/>
                            </a:solidFill>
                            <a:effectLst/>
                            <a:latin typeface="Cambria Math"/>
                            <a:ea typeface="Times New Roman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1800">
                            <a:solidFill>
                              <a:schemeClr val="tx1"/>
                            </a:solidFill>
                            <a:effectLst/>
                            <a:latin typeface="Cambria Math"/>
                            <a:ea typeface="Times New Roman"/>
                          </a:rPr>
                          <m:t>K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1800">
                            <a:solidFill>
                              <a:schemeClr val="tx1"/>
                            </a:solidFill>
                            <a:effectLst/>
                            <a:latin typeface="Cambria Math"/>
                            <a:ea typeface="Times New Roman"/>
                          </a:rPr>
                          <m:t>h</m:t>
                        </m:r>
                      </m:sub>
                    </m:sSub>
                    <m:r>
                      <a:rPr lang="en-US" sz="1800" i="1">
                        <a:solidFill>
                          <a:schemeClr val="tx1"/>
                        </a:solidFill>
                        <a:effectLst/>
                        <a:latin typeface="Cambria Math"/>
                        <a:ea typeface="Times New Roman"/>
                      </a:rPr>
                      <m:t>= </m:t>
                    </m:r>
                  </m:oMath>
                </a14:m>
                <a:r>
                  <a:rPr lang="en-US" sz="1800" dirty="0">
                    <a:solidFill>
                      <a:schemeClr val="tx1"/>
                    </a:solidFill>
                    <a:effectLst/>
                    <a:latin typeface="Times New Roman"/>
                    <a:ea typeface="Times New Roman"/>
                  </a:rPr>
                  <a:t> Calibration factor</a:t>
                </a:r>
                <a14:m>
                  <m:oMath xmlns:m="http://schemas.openxmlformats.org/officeDocument/2006/math">
                    <m:r>
                      <a:rPr lang="en-US" sz="1800">
                        <a:solidFill>
                          <a:schemeClr val="tx1"/>
                        </a:solidFill>
                        <a:effectLst/>
                        <a:latin typeface="Cambria Math"/>
                        <a:ea typeface="Times New Roman"/>
                      </a:rPr>
                      <m:t> (</m:t>
                    </m:r>
                    <m:r>
                      <m:rPr>
                        <m:sty m:val="p"/>
                      </m:rPr>
                      <a:rPr lang="en-US" sz="1800">
                        <a:solidFill>
                          <a:schemeClr val="tx1"/>
                        </a:solidFill>
                        <a:effectLst/>
                        <a:latin typeface="Cambria Math"/>
                        <a:ea typeface="Times New Roman"/>
                      </a:rPr>
                      <m:t>kW</m:t>
                    </m:r>
                    <m:r>
                      <a:rPr lang="en-US" sz="1800">
                        <a:solidFill>
                          <a:schemeClr val="tx1"/>
                        </a:solidFill>
                        <a:effectLst/>
                        <a:latin typeface="Cambria Math"/>
                        <a:ea typeface="Times New Roman"/>
                      </a:rPr>
                      <m:t>/</m:t>
                    </m:r>
                    <m:r>
                      <m:rPr>
                        <m:sty m:val="p"/>
                      </m:rPr>
                      <a:rPr lang="en-US" sz="1800">
                        <a:solidFill>
                          <a:schemeClr val="tx1"/>
                        </a:solidFill>
                        <a:effectLst/>
                        <a:latin typeface="Cambria Math"/>
                        <a:ea typeface="Times New Roman"/>
                      </a:rPr>
                      <m:t>mV</m:t>
                    </m:r>
                    <m:r>
                      <a:rPr lang="en-US" sz="1800">
                        <a:solidFill>
                          <a:schemeClr val="tx1"/>
                        </a:solidFill>
                        <a:effectLst/>
                        <a:latin typeface="Cambria Math"/>
                        <a:ea typeface="Times New Roman"/>
                      </a:rPr>
                      <m:t>)</m:t>
                    </m:r>
                  </m:oMath>
                </a14:m>
                <a:endParaRPr lang="en-US" sz="1800" dirty="0">
                  <a:solidFill>
                    <a:schemeClr val="tx1"/>
                  </a:solidFill>
                  <a:effectLst/>
                  <a:latin typeface="Times New Roman"/>
                  <a:ea typeface="Times New Roman"/>
                </a:endParaRPr>
              </a:p>
              <a:p>
                <a:pPr algn="l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1800" dirty="0">
                    <a:solidFill>
                      <a:schemeClr val="tx1"/>
                    </a:solidFill>
                    <a:effectLst/>
                    <a:latin typeface="Times New Roman"/>
                    <a:ea typeface="Times New Roman"/>
                  </a:rPr>
                  <a:t> </a:t>
                </a:r>
              </a:p>
              <a:p>
                <a:pPr algn="l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1800" i="1" dirty="0">
                    <a:solidFill>
                      <a:schemeClr val="tx1"/>
                    </a:solidFill>
                    <a:effectLst/>
                    <a:latin typeface="Times New Roman"/>
                    <a:ea typeface="Times New Roman"/>
                  </a:rPr>
                  <a:t>Note: This formula uses the Riemann Left Hand Sum method of integration.</a:t>
                </a:r>
                <a:endParaRPr lang="en-US" sz="1800" dirty="0">
                  <a:solidFill>
                    <a:schemeClr val="tx1"/>
                  </a:solidFill>
                  <a:effectLst/>
                  <a:latin typeface="Times New Roman"/>
                  <a:ea typeface="Times New Roman"/>
                </a:endParaRPr>
              </a:p>
              <a:p>
                <a:pPr algn="l">
                  <a:spcBef>
                    <a:spcPts val="0"/>
                  </a:spcBef>
                  <a:spcAft>
                    <a:spcPts val="0"/>
                  </a:spcAft>
                </a:pPr>
                <a:endParaRPr lang="en-US" sz="1200" i="1" dirty="0" smtClean="0">
                  <a:solidFill>
                    <a:schemeClr val="tx1"/>
                  </a:solidFill>
                  <a:latin typeface="Cambria Math"/>
                  <a:ea typeface="Times New Roman"/>
                </a:endParaRPr>
              </a:p>
            </p:txBody>
          </p:sp>
        </mc:Choice>
        <mc:Fallback xmlns="">
          <p:sp>
            <p:nvSpPr>
              <p:cNvPr id="16387" name="Subtitle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subTitle" idx="1"/>
              </p:nvPr>
            </p:nvSpPr>
            <p:spPr>
              <a:xfrm>
                <a:off x="228600" y="1295400"/>
                <a:ext cx="8610600" cy="4472709"/>
              </a:xfrm>
              <a:blipFill rotWithShape="1">
                <a:blip r:embed="rId2"/>
                <a:stretch>
                  <a:fillRect l="-637" t="-4502" b="-100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86593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ctrTitle"/>
          </p:nvPr>
        </p:nvSpPr>
        <p:spPr>
          <a:xfrm>
            <a:off x="685800" y="25400"/>
            <a:ext cx="7772400" cy="784225"/>
          </a:xfrm>
        </p:spPr>
        <p:txBody>
          <a:bodyPr/>
          <a:lstStyle/>
          <a:p>
            <a:pPr algn="l" eaLnBrk="1" hangingPunct="1"/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Chapter HF: Definitions</a:t>
            </a:r>
          </a:p>
        </p:txBody>
      </p:sp>
      <p:sp>
        <p:nvSpPr>
          <p:cNvPr id="16387" name="Subtitle 2"/>
          <p:cNvSpPr>
            <a:spLocks noGrp="1"/>
          </p:cNvSpPr>
          <p:nvPr>
            <p:ph type="subTitle" idx="1"/>
          </p:nvPr>
        </p:nvSpPr>
        <p:spPr>
          <a:xfrm>
            <a:off x="304800" y="914400"/>
            <a:ext cx="8610600" cy="5562600"/>
          </a:xfrm>
        </p:spPr>
        <p:txBody>
          <a:bodyPr/>
          <a:lstStyle/>
          <a:p>
            <a:pPr marL="342900" indent="-342900" algn="l" eaLnBrk="1" hangingPunct="1"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Calibration 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Factor (K</a:t>
            </a:r>
            <a:r>
              <a:rPr lang="en-US" sz="2400" baseline="-25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 - Correlates the heat released by a specimen when burned to the known heat content of Methane.</a:t>
            </a:r>
          </a:p>
          <a:p>
            <a:pPr marL="342900" indent="-342900" algn="l" eaLnBrk="1" hangingPunct="1"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Thermopile</a:t>
            </a:r>
            <a:endParaRPr lang="en-US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 algn="l" eaLnBrk="1" hangingPunct="1"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Mass 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Flow Meter (MFM)/Mass Flow Controller (MFC)</a:t>
            </a:r>
          </a:p>
          <a:p>
            <a:pPr marL="342900" indent="-342900" algn="l" eaLnBrk="1" hangingPunct="1"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Methane 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Gas (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CH4) - Minimum 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purity of 99%</a:t>
            </a:r>
          </a:p>
          <a:p>
            <a:pPr marL="342900" indent="-342900" algn="l" eaLnBrk="1" hangingPunct="1"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Supply 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pressures – Methane @ 20 ± 2 psig, Air @ 30 ± 2 psig</a:t>
            </a:r>
          </a:p>
          <a:p>
            <a:pPr marL="342900" indent="-342900" algn="l" eaLnBrk="1" hangingPunct="1"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NIST - 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The National Institute of Standards and Technology (USA)</a:t>
            </a:r>
          </a:p>
          <a:p>
            <a:pPr marL="342900" indent="-342900" algn="l" eaLnBrk="1" hangingPunct="1"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NIST 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Traceability - A calibration entity using NIST traceable calibration 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instrumentation.</a:t>
            </a:r>
          </a:p>
          <a:p>
            <a:pPr marL="800100" lvl="1" indent="-342900" algn="l" eaLnBrk="1" hangingPunct="1">
              <a:buFont typeface="Courier New" pitchFamily="49" charset="0"/>
              <a:buChar char="o"/>
            </a:pPr>
            <a:r>
              <a:rPr lang="en-US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Heat </a:t>
            </a:r>
            <a:r>
              <a:rPr lang="en-US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flux gauges (Chapter </a:t>
            </a:r>
            <a:r>
              <a:rPr lang="en-US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HF)	</a:t>
            </a:r>
          </a:p>
          <a:p>
            <a:pPr marL="800100" lvl="1" indent="-342900" algn="l" eaLnBrk="1" hangingPunct="1">
              <a:buFont typeface="Courier New" pitchFamily="49" charset="0"/>
              <a:buChar char="o"/>
            </a:pPr>
            <a:r>
              <a:rPr lang="en-US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Data </a:t>
            </a:r>
            <a:r>
              <a:rPr lang="en-US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acquisition / Display devices</a:t>
            </a:r>
          </a:p>
          <a:p>
            <a:pPr marL="800100" lvl="1" indent="-342900" algn="l" eaLnBrk="1" hangingPunct="1">
              <a:buFont typeface="Courier New" pitchFamily="49" charset="0"/>
              <a:buChar char="o"/>
            </a:pPr>
            <a:r>
              <a:rPr lang="en-US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Flow </a:t>
            </a:r>
            <a:r>
              <a:rPr lang="en-US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meters (System Airflow and MFM for thermopile calibration)</a:t>
            </a:r>
          </a:p>
          <a:p>
            <a:pPr marL="342900" indent="-342900" algn="l" eaLnBrk="1" hangingPunct="1"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Stability Criteria 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Heat flux, Chamber 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equilibrium</a:t>
            </a:r>
          </a:p>
          <a:p>
            <a:pPr algn="l" eaLnBrk="1" hangingPunct="1"/>
            <a:endParaRPr lang="en-US" sz="1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 eaLnBrk="1" hangingPunct="1"/>
            <a:endParaRPr lang="en-US" sz="11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2111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ctrTitle"/>
          </p:nvPr>
        </p:nvSpPr>
        <p:spPr>
          <a:xfrm>
            <a:off x="11545" y="228600"/>
            <a:ext cx="9144000" cy="784225"/>
          </a:xfrm>
        </p:spPr>
        <p:txBody>
          <a:bodyPr/>
          <a:lstStyle/>
          <a:p>
            <a:pPr marR="0" lvl="0" algn="l">
              <a:spcBef>
                <a:spcPts val="0"/>
              </a:spcBef>
              <a:spcAft>
                <a:spcPts val="0"/>
              </a:spcAft>
            </a:pPr>
            <a:r>
              <a:rPr lang="en-US" sz="3200" dirty="0" smtClean="0">
                <a:latin typeface="Times New Roman"/>
                <a:ea typeface="Times New Roman"/>
              </a:rPr>
              <a:t>Chapter HF: Calibration Requirements and Frequency</a:t>
            </a:r>
            <a:endParaRPr lang="en-US" sz="3200" dirty="0">
              <a:latin typeface="Times New Roman"/>
              <a:ea typeface="Times New Roman"/>
            </a:endParaRPr>
          </a:p>
        </p:txBody>
      </p:sp>
      <p:sp>
        <p:nvSpPr>
          <p:cNvPr id="16387" name="Subtitle 2"/>
          <p:cNvSpPr>
            <a:spLocks noGrp="1"/>
          </p:cNvSpPr>
          <p:nvPr>
            <p:ph type="subTitle" idx="1"/>
          </p:nvPr>
        </p:nvSpPr>
        <p:spPr>
          <a:xfrm>
            <a:off x="304800" y="1219200"/>
            <a:ext cx="8686800" cy="4953000"/>
          </a:xfrm>
        </p:spPr>
        <p:txBody>
          <a:bodyPr/>
          <a:lstStyle/>
          <a:p>
            <a:pPr marL="285750" marR="0" lvl="0" indent="-285750" algn="l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  <a:latin typeface="Times New Roman"/>
                <a:ea typeface="Times New Roman"/>
              </a:rPr>
              <a:t>Equipment</a:t>
            </a:r>
            <a:endParaRPr lang="en-US" dirty="0">
              <a:solidFill>
                <a:schemeClr val="tx1"/>
              </a:solidFill>
              <a:latin typeface="Times New Roman"/>
              <a:ea typeface="Times New Roman"/>
            </a:endParaRPr>
          </a:p>
          <a:p>
            <a:pPr marL="742950" lvl="1" indent="-285750" algn="l">
              <a:spcBef>
                <a:spcPts val="0"/>
              </a:spcBef>
              <a:spcAft>
                <a:spcPts val="0"/>
              </a:spcAft>
              <a:buFont typeface="Courier New" pitchFamily="49" charset="0"/>
              <a:buChar char="o"/>
            </a:pPr>
            <a:r>
              <a:rPr lang="en-US" dirty="0">
                <a:solidFill>
                  <a:schemeClr val="tx1"/>
                </a:solidFill>
                <a:latin typeface="Times New Roman"/>
                <a:ea typeface="Times New Roman"/>
              </a:rPr>
              <a:t>	Heat Flux gauges</a:t>
            </a:r>
          </a:p>
          <a:p>
            <a:pPr marL="742950" lvl="1" indent="-285750" algn="l">
              <a:spcBef>
                <a:spcPts val="0"/>
              </a:spcBef>
              <a:spcAft>
                <a:spcPts val="0"/>
              </a:spcAft>
              <a:buFont typeface="Courier New" pitchFamily="49" charset="0"/>
              <a:buChar char="o"/>
            </a:pPr>
            <a:r>
              <a:rPr lang="en-US" dirty="0">
                <a:solidFill>
                  <a:schemeClr val="tx1"/>
                </a:solidFill>
                <a:latin typeface="Times New Roman"/>
                <a:ea typeface="Times New Roman"/>
              </a:rPr>
              <a:t>	Data Acquisition System/Display Devices</a:t>
            </a:r>
          </a:p>
          <a:p>
            <a:pPr marL="742950" lvl="1" indent="-285750" algn="l">
              <a:spcBef>
                <a:spcPts val="0"/>
              </a:spcBef>
              <a:spcAft>
                <a:spcPts val="0"/>
              </a:spcAft>
              <a:buFont typeface="Courier New" pitchFamily="49" charset="0"/>
              <a:buChar char="o"/>
            </a:pPr>
            <a:r>
              <a:rPr lang="en-US" dirty="0">
                <a:solidFill>
                  <a:schemeClr val="tx1"/>
                </a:solidFill>
                <a:latin typeface="Times New Roman"/>
                <a:ea typeface="Times New Roman"/>
              </a:rPr>
              <a:t>	MFM / MFC (Air)</a:t>
            </a:r>
          </a:p>
          <a:p>
            <a:pPr marL="742950" lvl="1" indent="-285750" algn="l">
              <a:spcBef>
                <a:spcPts val="0"/>
              </a:spcBef>
              <a:spcAft>
                <a:spcPts val="0"/>
              </a:spcAft>
              <a:buFont typeface="Courier New" pitchFamily="49" charset="0"/>
              <a:buChar char="o"/>
            </a:pPr>
            <a:r>
              <a:rPr lang="en-US" dirty="0">
                <a:solidFill>
                  <a:schemeClr val="tx1"/>
                </a:solidFill>
                <a:latin typeface="Times New Roman"/>
                <a:ea typeface="Times New Roman"/>
              </a:rPr>
              <a:t>	MFM / MFC (Methane)</a:t>
            </a:r>
          </a:p>
          <a:p>
            <a:pPr marL="285750" marR="0" lvl="0" indent="-285750" algn="l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</a:pPr>
            <a:endParaRPr lang="en-US" sz="1800" dirty="0" smtClean="0">
              <a:solidFill>
                <a:schemeClr val="tx1"/>
              </a:solidFill>
              <a:latin typeface="Times New Roman"/>
              <a:ea typeface="Times New Roman"/>
            </a:endParaRPr>
          </a:p>
          <a:p>
            <a:pPr marL="285750" marR="0" lvl="0" indent="-285750" algn="l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  <a:latin typeface="Times New Roman"/>
                <a:ea typeface="Times New Roman"/>
              </a:rPr>
              <a:t>Procedures</a:t>
            </a:r>
            <a:endParaRPr lang="en-US" dirty="0">
              <a:solidFill>
                <a:schemeClr val="tx1"/>
              </a:solidFill>
              <a:latin typeface="Times New Roman"/>
              <a:ea typeface="Times New Roman"/>
            </a:endParaRPr>
          </a:p>
          <a:p>
            <a:pPr marL="742950" lvl="1" indent="-285750" algn="l">
              <a:spcBef>
                <a:spcPts val="0"/>
              </a:spcBef>
              <a:spcAft>
                <a:spcPts val="0"/>
              </a:spcAft>
              <a:buFont typeface="Courier New" pitchFamily="49" charset="0"/>
              <a:buChar char="o"/>
            </a:pPr>
            <a:r>
              <a:rPr lang="en-US" dirty="0">
                <a:solidFill>
                  <a:schemeClr val="tx1"/>
                </a:solidFill>
                <a:latin typeface="Times New Roman"/>
                <a:ea typeface="Times New Roman"/>
              </a:rPr>
              <a:t>	System Heat Flux</a:t>
            </a:r>
          </a:p>
          <a:p>
            <a:pPr marL="742950" lvl="1" indent="-285750" algn="l">
              <a:spcBef>
                <a:spcPts val="0"/>
              </a:spcBef>
              <a:spcAft>
                <a:spcPts val="0"/>
              </a:spcAft>
              <a:buFont typeface="Courier New" pitchFamily="49" charset="0"/>
              <a:buChar char="o"/>
            </a:pPr>
            <a:r>
              <a:rPr lang="en-US" dirty="0">
                <a:solidFill>
                  <a:schemeClr val="tx1"/>
                </a:solidFill>
                <a:latin typeface="Times New Roman"/>
                <a:ea typeface="Times New Roman"/>
              </a:rPr>
              <a:t>	Heat Flux Uniformity</a:t>
            </a:r>
          </a:p>
          <a:p>
            <a:pPr marL="742950" lvl="1" indent="-285750" algn="l">
              <a:spcBef>
                <a:spcPts val="0"/>
              </a:spcBef>
              <a:spcAft>
                <a:spcPts val="0"/>
              </a:spcAft>
              <a:buFont typeface="Courier New" pitchFamily="49" charset="0"/>
              <a:buChar char="o"/>
            </a:pPr>
            <a:r>
              <a:rPr lang="en-US" dirty="0">
                <a:solidFill>
                  <a:schemeClr val="tx1"/>
                </a:solidFill>
                <a:latin typeface="Times New Roman"/>
                <a:ea typeface="Times New Roman"/>
              </a:rPr>
              <a:t>	</a:t>
            </a:r>
            <a:r>
              <a:rPr lang="en-US" dirty="0" smtClean="0">
                <a:solidFill>
                  <a:schemeClr val="tx1"/>
                </a:solidFill>
                <a:latin typeface="Times New Roman"/>
                <a:ea typeface="Times New Roman"/>
              </a:rPr>
              <a:t>Thermopile (Gas Calibration)</a:t>
            </a:r>
            <a:endParaRPr lang="en-US" dirty="0">
              <a:solidFill>
                <a:schemeClr val="tx1"/>
              </a:solidFill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55959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ctrTitle"/>
          </p:nvPr>
        </p:nvSpPr>
        <p:spPr>
          <a:xfrm>
            <a:off x="685800" y="228600"/>
            <a:ext cx="7772400" cy="784225"/>
          </a:xfrm>
        </p:spPr>
        <p:txBody>
          <a:bodyPr/>
          <a:lstStyle/>
          <a:p>
            <a:pPr marR="0" lvl="0" algn="l">
              <a:spcBef>
                <a:spcPts val="0"/>
              </a:spcBef>
              <a:spcAft>
                <a:spcPts val="0"/>
              </a:spcAft>
            </a:pPr>
            <a:r>
              <a:rPr lang="en-US" sz="4000" dirty="0" smtClean="0">
                <a:latin typeface="Times New Roman"/>
                <a:ea typeface="Times New Roman"/>
              </a:rPr>
              <a:t>Chapter HF: Misc.</a:t>
            </a:r>
            <a:endParaRPr lang="en-US" sz="4000" dirty="0">
              <a:latin typeface="Times New Roman"/>
              <a:ea typeface="Times New Roman"/>
            </a:endParaRPr>
          </a:p>
        </p:txBody>
      </p:sp>
      <p:sp>
        <p:nvSpPr>
          <p:cNvPr id="16387" name="Subtitle 2"/>
          <p:cNvSpPr>
            <a:spLocks noGrp="1"/>
          </p:cNvSpPr>
          <p:nvPr>
            <p:ph type="subTitle" idx="1"/>
          </p:nvPr>
        </p:nvSpPr>
        <p:spPr>
          <a:xfrm>
            <a:off x="304800" y="1066800"/>
            <a:ext cx="8686800" cy="5638800"/>
          </a:xfrm>
        </p:spPr>
        <p:txBody>
          <a:bodyPr/>
          <a:lstStyle/>
          <a:p>
            <a:pPr marL="342900" indent="-342900" algn="l" eaLnBrk="1" hangingPunct="1">
              <a:buFont typeface="Arial" pitchFamily="34" charset="0"/>
              <a:buChar char="•"/>
            </a:pPr>
            <a:r>
              <a:rPr lang="en-US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General / Scope</a:t>
            </a:r>
          </a:p>
          <a:p>
            <a:pPr marL="342900" indent="-342900" algn="l" eaLnBrk="1" hangingPunct="1">
              <a:buFont typeface="Arial" pitchFamily="34" charset="0"/>
              <a:buChar char="•"/>
            </a:pPr>
            <a:endParaRPr lang="en-US" sz="1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 algn="l" eaLnBrk="1" hangingPunct="1">
              <a:buFont typeface="Arial" pitchFamily="34" charset="0"/>
              <a:buChar char="•"/>
            </a:pPr>
            <a:r>
              <a:rPr lang="en-US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Drawings</a:t>
            </a:r>
            <a:endParaRPr lang="en-US" sz="2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914400" lvl="1" indent="-457200" algn="l" eaLnBrk="1" hangingPunct="1">
              <a:buFont typeface="Courier New" pitchFamily="49" charset="0"/>
              <a:buChar char="o"/>
            </a:pP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System Overview Drawing (assembled)</a:t>
            </a:r>
          </a:p>
          <a:p>
            <a:pPr marL="914400" lvl="1" indent="-457200" algn="l" eaLnBrk="1" hangingPunct="1">
              <a:buFont typeface="Courier New" pitchFamily="49" charset="0"/>
              <a:buChar char="o"/>
            </a:pP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Individual 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Components 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- 29 Detailed Drawings</a:t>
            </a:r>
          </a:p>
          <a:p>
            <a:pPr marL="285750" marR="0" lvl="0" indent="-285750" algn="l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</a:pPr>
            <a:endParaRPr lang="en-US" sz="1000" dirty="0" smtClean="0">
              <a:solidFill>
                <a:schemeClr val="tx1"/>
              </a:solidFill>
              <a:latin typeface="Times New Roman"/>
              <a:ea typeface="Times New Roman"/>
            </a:endParaRPr>
          </a:p>
          <a:p>
            <a:pPr marL="285750" marR="0" lvl="0" indent="-285750" algn="l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</a:pPr>
            <a:r>
              <a:rPr lang="en-US" sz="2800" dirty="0" smtClean="0">
                <a:solidFill>
                  <a:schemeClr val="tx1"/>
                </a:solidFill>
                <a:latin typeface="Times New Roman"/>
                <a:ea typeface="Times New Roman"/>
              </a:rPr>
              <a:t>Test </a:t>
            </a:r>
            <a:r>
              <a:rPr lang="en-US" sz="2800" dirty="0">
                <a:solidFill>
                  <a:schemeClr val="tx1"/>
                </a:solidFill>
                <a:latin typeface="Times New Roman"/>
                <a:ea typeface="Times New Roman"/>
              </a:rPr>
              <a:t>Procedure</a:t>
            </a:r>
          </a:p>
          <a:p>
            <a:pPr marL="742950" lvl="1" indent="-285750" algn="l">
              <a:spcBef>
                <a:spcPts val="0"/>
              </a:spcBef>
              <a:spcAft>
                <a:spcPts val="0"/>
              </a:spcAft>
              <a:buFont typeface="Courier New" pitchFamily="49" charset="0"/>
              <a:buChar char="o"/>
            </a:pPr>
            <a:r>
              <a:rPr lang="en-US" sz="2000" dirty="0">
                <a:solidFill>
                  <a:schemeClr val="tx1"/>
                </a:solidFill>
                <a:latin typeface="Times New Roman"/>
                <a:ea typeface="Times New Roman"/>
              </a:rPr>
              <a:t>	</a:t>
            </a:r>
            <a:r>
              <a:rPr lang="en-US" sz="2400" dirty="0">
                <a:solidFill>
                  <a:schemeClr val="tx1"/>
                </a:solidFill>
                <a:latin typeface="Times New Roman"/>
                <a:ea typeface="Times New Roman"/>
              </a:rPr>
              <a:t>Aluminum foil thickness criteria</a:t>
            </a:r>
          </a:p>
          <a:p>
            <a:pPr marL="742950" lvl="1" indent="-285750" algn="l">
              <a:spcBef>
                <a:spcPts val="0"/>
              </a:spcBef>
              <a:spcAft>
                <a:spcPts val="0"/>
              </a:spcAft>
              <a:buFont typeface="Courier New" pitchFamily="49" charset="0"/>
              <a:buChar char="o"/>
            </a:pPr>
            <a:r>
              <a:rPr lang="en-US" sz="2400" dirty="0">
                <a:solidFill>
                  <a:schemeClr val="tx1"/>
                </a:solidFill>
                <a:latin typeface="Times New Roman"/>
                <a:ea typeface="Times New Roman"/>
              </a:rPr>
              <a:t>	Sample Insertion / Removal Time - Approximately 3 to 5 seconds</a:t>
            </a:r>
          </a:p>
          <a:p>
            <a:pPr marL="742950" lvl="1" indent="-285750" algn="l">
              <a:spcBef>
                <a:spcPts val="0"/>
              </a:spcBef>
              <a:spcAft>
                <a:spcPts val="0"/>
              </a:spcAft>
              <a:buFont typeface="Courier New" pitchFamily="49" charset="0"/>
              <a:buChar char="o"/>
            </a:pPr>
            <a:r>
              <a:rPr lang="en-US" sz="2400" dirty="0">
                <a:solidFill>
                  <a:schemeClr val="tx1"/>
                </a:solidFill>
                <a:latin typeface="Times New Roman"/>
                <a:ea typeface="Times New Roman"/>
              </a:rPr>
              <a:t>	Cleaning procedures</a:t>
            </a:r>
          </a:p>
          <a:p>
            <a:pPr marL="285750" marR="0" lvl="0" indent="-285750" algn="l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</a:pPr>
            <a:endParaRPr lang="en-US" sz="1000" dirty="0" smtClean="0">
              <a:solidFill>
                <a:schemeClr val="tx1"/>
              </a:solidFill>
              <a:latin typeface="Times New Roman"/>
              <a:ea typeface="Times New Roman"/>
            </a:endParaRPr>
          </a:p>
          <a:p>
            <a:pPr marL="285750" marR="0" lvl="0" indent="-285750" algn="l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</a:pPr>
            <a:r>
              <a:rPr lang="en-US" sz="2800" dirty="0" smtClean="0">
                <a:solidFill>
                  <a:schemeClr val="tx1"/>
                </a:solidFill>
                <a:latin typeface="Times New Roman"/>
                <a:ea typeface="Times New Roman"/>
              </a:rPr>
              <a:t>Requirements</a:t>
            </a:r>
            <a:endParaRPr lang="en-US" sz="2800" dirty="0">
              <a:solidFill>
                <a:schemeClr val="tx1"/>
              </a:solidFill>
              <a:latin typeface="Times New Roman"/>
              <a:ea typeface="Times New Roman"/>
            </a:endParaRPr>
          </a:p>
          <a:p>
            <a:pPr marL="742950" lvl="1" indent="-285750" algn="l">
              <a:spcBef>
                <a:spcPts val="0"/>
              </a:spcBef>
              <a:spcAft>
                <a:spcPts val="0"/>
              </a:spcAft>
              <a:buFont typeface="Courier New" pitchFamily="49" charset="0"/>
              <a:buChar char="o"/>
            </a:pPr>
            <a:r>
              <a:rPr lang="en-US" sz="2400" dirty="0">
                <a:solidFill>
                  <a:schemeClr val="tx1"/>
                </a:solidFill>
                <a:latin typeface="Times New Roman"/>
                <a:ea typeface="Times New Roman"/>
              </a:rPr>
              <a:t>	65/65 </a:t>
            </a:r>
            <a:r>
              <a:rPr lang="en-US" sz="2400" dirty="0" smtClean="0">
                <a:solidFill>
                  <a:schemeClr val="tx1"/>
                </a:solidFill>
                <a:latin typeface="Times New Roman"/>
                <a:ea typeface="Times New Roman"/>
              </a:rPr>
              <a:t>(Peak HRR / Total HR) - </a:t>
            </a:r>
            <a:r>
              <a:rPr lang="en-US" sz="2400" dirty="0">
                <a:solidFill>
                  <a:schemeClr val="tx1"/>
                </a:solidFill>
                <a:latin typeface="Times New Roman"/>
                <a:ea typeface="Times New Roman"/>
              </a:rPr>
              <a:t>Unchanged</a:t>
            </a:r>
          </a:p>
          <a:p>
            <a:pPr marL="742950" lvl="1" indent="-285750" algn="l">
              <a:spcBef>
                <a:spcPts val="0"/>
              </a:spcBef>
              <a:spcAft>
                <a:spcPts val="0"/>
              </a:spcAft>
              <a:buFont typeface="Courier New" pitchFamily="49" charset="0"/>
              <a:buChar char="o"/>
            </a:pPr>
            <a:r>
              <a:rPr lang="en-US" sz="2400" dirty="0">
                <a:solidFill>
                  <a:schemeClr val="tx1"/>
                </a:solidFill>
                <a:latin typeface="Times New Roman"/>
                <a:ea typeface="Times New Roman"/>
              </a:rPr>
              <a:t>	&lt; 80 % must </a:t>
            </a:r>
            <a:r>
              <a:rPr lang="en-US" sz="2400" dirty="0" smtClean="0">
                <a:solidFill>
                  <a:schemeClr val="tx1"/>
                </a:solidFill>
                <a:latin typeface="Times New Roman"/>
                <a:ea typeface="Times New Roman"/>
              </a:rPr>
              <a:t>pass</a:t>
            </a:r>
            <a:endParaRPr lang="en-US" sz="2400" dirty="0">
              <a:solidFill>
                <a:schemeClr val="tx1"/>
              </a:solidFill>
              <a:latin typeface="Times New Roman"/>
              <a:ea typeface="Times New Roman"/>
            </a:endParaRPr>
          </a:p>
          <a:p>
            <a:pPr marR="0" lvl="0" algn="l">
              <a:spcBef>
                <a:spcPts val="0"/>
              </a:spcBef>
              <a:spcAft>
                <a:spcPts val="0"/>
              </a:spcAft>
            </a:pPr>
            <a:endParaRPr lang="en-US" sz="1800" dirty="0">
              <a:solidFill>
                <a:schemeClr val="tx1"/>
              </a:solidFill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853466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 rtlCol="0" anchor="t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HR2 Prototype Testing</a:t>
            </a: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 bwMode="auto">
          <a:xfrm>
            <a:off x="457200" y="1600200"/>
            <a:ext cx="7543800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en-US" sz="3200" u="sng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Materials (5 coupons each)</a:t>
            </a:r>
          </a:p>
          <a:p>
            <a:pPr algn="l" eaLnBrk="1" fontAlgn="auto" hangingPunct="1">
              <a:spcAft>
                <a:spcPts val="0"/>
              </a:spcAft>
              <a:defRPr/>
            </a:pPr>
            <a:endParaRPr lang="en-US" sz="3200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 algn="l" eaLnBrk="1" fontAlgn="auto" hangingPunct="1">
              <a:spcAft>
                <a:spcPts val="0"/>
              </a:spcAft>
              <a:buFontTx/>
              <a:buAutoNum type="arabicPeriod"/>
              <a:defRPr/>
            </a:pPr>
            <a:r>
              <a:rPr lang="en-US" sz="32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Schneller Panel (2012 RR)</a:t>
            </a:r>
          </a:p>
          <a:p>
            <a:pPr marL="457200" indent="-457200" algn="l" eaLnBrk="1" fontAlgn="auto" hangingPunct="1">
              <a:spcAft>
                <a:spcPts val="0"/>
              </a:spcAft>
              <a:buFontTx/>
              <a:buAutoNum type="arabicPeriod"/>
              <a:defRPr/>
            </a:pPr>
            <a:endParaRPr lang="en-US" sz="3200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 algn="l" eaLnBrk="1" fontAlgn="auto" hangingPunct="1">
              <a:spcAft>
                <a:spcPts val="0"/>
              </a:spcAft>
              <a:buFontTx/>
              <a:buAutoNum type="arabicPeriod"/>
              <a:defRPr/>
            </a:pPr>
            <a:r>
              <a:rPr lang="en-US" sz="32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Light Brown Panel (2012 RR)</a:t>
            </a:r>
          </a:p>
          <a:p>
            <a:pPr marL="457200" indent="-457200" algn="l" eaLnBrk="1" fontAlgn="auto" hangingPunct="1">
              <a:spcAft>
                <a:spcPts val="0"/>
              </a:spcAft>
              <a:buFontTx/>
              <a:buAutoNum type="arabicPeriod"/>
              <a:defRPr/>
            </a:pPr>
            <a:endParaRPr lang="en-US" sz="3200" dirty="0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2187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hart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4304360"/>
              </p:ext>
            </p:extLst>
          </p:nvPr>
        </p:nvGraphicFramePr>
        <p:xfrm>
          <a:off x="0" y="0"/>
          <a:ext cx="9143999" cy="68579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4191000" y="1219200"/>
            <a:ext cx="1143000" cy="369332"/>
          </a:xfrm>
          <a:prstGeom prst="rect">
            <a:avLst/>
          </a:prstGeom>
          <a:noFill/>
          <a:ln w="15875"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prstClr val="black"/>
                </a:solidFill>
              </a:rPr>
              <a:t>HR2: 53.5</a:t>
            </a:r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3376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hart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5173440"/>
              </p:ext>
            </p:extLst>
          </p:nvPr>
        </p:nvGraphicFramePr>
        <p:xfrm>
          <a:off x="0" y="0"/>
          <a:ext cx="9144000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4191000" y="1219200"/>
            <a:ext cx="1143000" cy="369332"/>
          </a:xfrm>
          <a:prstGeom prst="rect">
            <a:avLst/>
          </a:prstGeom>
          <a:noFill/>
          <a:ln w="158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prstClr val="black"/>
                </a:solidFill>
              </a:rPr>
              <a:t>HR2: 69.6</a:t>
            </a:r>
            <a:endParaRPr lang="en-US" dirty="0">
              <a:solidFill>
                <a:prstClr val="black"/>
              </a:solidFill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4343400" y="1588532"/>
            <a:ext cx="0" cy="773668"/>
          </a:xfrm>
          <a:prstGeom prst="straightConnector1">
            <a:avLst/>
          </a:prstGeom>
          <a:ln w="158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35275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Chart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1803240"/>
              </p:ext>
            </p:extLst>
          </p:nvPr>
        </p:nvGraphicFramePr>
        <p:xfrm>
          <a:off x="0" y="0"/>
          <a:ext cx="9144000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4191000" y="1219200"/>
            <a:ext cx="1143000" cy="369332"/>
          </a:xfrm>
          <a:prstGeom prst="rect">
            <a:avLst/>
          </a:prstGeom>
          <a:noFill/>
          <a:ln w="158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prstClr val="black"/>
                </a:solidFill>
              </a:rPr>
              <a:t>HR2: 47.9</a:t>
            </a:r>
            <a:endParaRPr lang="en-US" dirty="0">
              <a:solidFill>
                <a:prstClr val="black"/>
              </a:solidFill>
            </a:endParaRPr>
          </a:p>
        </p:txBody>
      </p:sp>
      <p:cxnSp>
        <p:nvCxnSpPr>
          <p:cNvPr id="4" name="Straight Arrow Connector 3"/>
          <p:cNvCxnSpPr/>
          <p:nvPr/>
        </p:nvCxnSpPr>
        <p:spPr>
          <a:xfrm flipH="1">
            <a:off x="4114800" y="1588532"/>
            <a:ext cx="228600" cy="849868"/>
          </a:xfrm>
          <a:prstGeom prst="straightConnector1">
            <a:avLst/>
          </a:prstGeom>
          <a:ln w="158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64452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2594008"/>
              </p:ext>
            </p:extLst>
          </p:nvPr>
        </p:nvGraphicFramePr>
        <p:xfrm>
          <a:off x="0" y="0"/>
          <a:ext cx="9144000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4191000" y="1219200"/>
            <a:ext cx="1143000" cy="369332"/>
          </a:xfrm>
          <a:prstGeom prst="rect">
            <a:avLst/>
          </a:prstGeom>
          <a:noFill/>
          <a:ln w="158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prstClr val="black"/>
                </a:solidFill>
              </a:rPr>
              <a:t>HR2: 36.9</a:t>
            </a:r>
            <a:endParaRPr lang="en-US" dirty="0">
              <a:solidFill>
                <a:prstClr val="black"/>
              </a:solidFill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4800600" y="1588532"/>
            <a:ext cx="0" cy="621268"/>
          </a:xfrm>
          <a:prstGeom prst="straightConnector1">
            <a:avLst/>
          </a:prstGeom>
          <a:ln w="158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62756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 rtlCol="0" anchor="t">
            <a:normAutofit/>
          </a:bodyPr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Next</a:t>
            </a: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 bwMode="auto">
          <a:xfrm>
            <a:off x="457200" y="1371600"/>
            <a:ext cx="8458200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457200" indent="-457200" algn="l"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32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Participation in 2013 Round Robin</a:t>
            </a:r>
          </a:p>
          <a:p>
            <a:pPr marL="457200" indent="-457200" algn="l"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en-US" sz="3200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 algn="l"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32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Conformance Documentation Development </a:t>
            </a:r>
          </a:p>
          <a:p>
            <a:pPr marL="457200" indent="-457200" algn="l"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en-US" sz="32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 algn="l"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32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Additional Unit Buildups for Comparative Testing</a:t>
            </a:r>
            <a:endParaRPr lang="en-US" sz="3200" dirty="0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7779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Custom Design">
  <a:themeElements>
    <a:clrScheme name="1_Custom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Custom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Char char="•"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Char char="•"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Custom Design">
  <a:themeElements>
    <a:clrScheme name="1_Custom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Custom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Char char="•"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Char char="•"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4_Custom Design">
  <a:themeElements>
    <a:clrScheme name="1_Custom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Custom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Char char="•"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Char char="•"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26119</TotalTime>
  <Words>1292</Words>
  <Application>Microsoft Office PowerPoint</Application>
  <PresentationFormat>On-screen Show (4:3)</PresentationFormat>
  <Paragraphs>408</Paragraphs>
  <Slides>31</Slides>
  <Notes>10</Notes>
  <HiddenSlides>0</HiddenSlides>
  <MMClips>0</MMClips>
  <ScaleCrop>false</ScaleCrop>
  <HeadingPairs>
    <vt:vector size="4" baseType="variant">
      <vt:variant>
        <vt:lpstr>Theme</vt:lpstr>
      </vt:variant>
      <vt:variant>
        <vt:i4>5</vt:i4>
      </vt:variant>
      <vt:variant>
        <vt:lpstr>Slide Titles</vt:lpstr>
      </vt:variant>
      <vt:variant>
        <vt:i4>31</vt:i4>
      </vt:variant>
    </vt:vector>
  </HeadingPairs>
  <TitlesOfParts>
    <vt:vector size="36" baseType="lpstr">
      <vt:lpstr>Office Theme</vt:lpstr>
      <vt:lpstr>2_Custom Design</vt:lpstr>
      <vt:lpstr>1_Office Theme</vt:lpstr>
      <vt:lpstr>3_Custom Design</vt:lpstr>
      <vt:lpstr>4_Custom Design</vt:lpstr>
      <vt:lpstr>Revised Rate of Heat Release Test Method  2013 December  Triennial Conference Philadelphia, PA USA</vt:lpstr>
      <vt:lpstr>Agenda</vt:lpstr>
      <vt:lpstr>Heat Release Rate Test Method</vt:lpstr>
      <vt:lpstr>Revised Heat Release Rate Test Method</vt:lpstr>
      <vt:lpstr>Categories Of Improvements</vt:lpstr>
      <vt:lpstr>Airflow – Single Flow Design</vt:lpstr>
      <vt:lpstr>Removal of Bypass Air and Components</vt:lpstr>
      <vt:lpstr>Removal of Bypass Air and Components</vt:lpstr>
      <vt:lpstr>Airflow</vt:lpstr>
      <vt:lpstr>PowerPoint Presentation</vt:lpstr>
      <vt:lpstr>Standardized Construction</vt:lpstr>
      <vt:lpstr>HR2 Exhaust Assembly</vt:lpstr>
      <vt:lpstr>Standardized Construction</vt:lpstr>
      <vt:lpstr>Standardized Construction</vt:lpstr>
      <vt:lpstr>Standardized Thermopile / Globars </vt:lpstr>
      <vt:lpstr>New Procedures: Calibration</vt:lpstr>
      <vt:lpstr>New Procedures: Calibration</vt:lpstr>
      <vt:lpstr>New Procedures: Calibration</vt:lpstr>
      <vt:lpstr>HR2 Prototype CALIBRATION PARAMETERS</vt:lpstr>
      <vt:lpstr>New Procedures: Heat Flux</vt:lpstr>
      <vt:lpstr>Calibration Factor / HRR Equation</vt:lpstr>
      <vt:lpstr>HR2: Total Heat Release Calculation</vt:lpstr>
      <vt:lpstr>Chapter HF: Definitions</vt:lpstr>
      <vt:lpstr>Chapter HF: Calibration Requirements and Frequency</vt:lpstr>
      <vt:lpstr>Chapter HF: Misc.</vt:lpstr>
      <vt:lpstr>HR2 Prototype Testing</vt:lpstr>
      <vt:lpstr>PowerPoint Presentation</vt:lpstr>
      <vt:lpstr>PowerPoint Presentation</vt:lpstr>
      <vt:lpstr>PowerPoint Presentation</vt:lpstr>
      <vt:lpstr>PowerPoint Presentation</vt:lpstr>
      <vt:lpstr>Next</vt:lpstr>
    </vt:vector>
  </TitlesOfParts>
  <Company>Federal Aviation Administration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Burns, Mike (FAA)</dc:creator>
  <cp:lastModifiedBy>Horner, April CTR (FAA)</cp:lastModifiedBy>
  <cp:revision>510</cp:revision>
  <cp:lastPrinted>2013-07-31T15:25:24Z</cp:lastPrinted>
  <dcterms:created xsi:type="dcterms:W3CDTF">2013-05-15T13:53:16Z</dcterms:created>
  <dcterms:modified xsi:type="dcterms:W3CDTF">2013-11-15T19:45:52Z</dcterms:modified>
</cp:coreProperties>
</file>