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61" r:id="rId2"/>
  </p:sldMasterIdLst>
  <p:notesMasterIdLst>
    <p:notesMasterId r:id="rId28"/>
  </p:notesMasterIdLst>
  <p:handoutMasterIdLst>
    <p:handoutMasterId r:id="rId29"/>
  </p:handoutMasterIdLst>
  <p:sldIdLst>
    <p:sldId id="273" r:id="rId3"/>
    <p:sldId id="309" r:id="rId4"/>
    <p:sldId id="307" r:id="rId5"/>
    <p:sldId id="308" r:id="rId6"/>
    <p:sldId id="310" r:id="rId7"/>
    <p:sldId id="280" r:id="rId8"/>
    <p:sldId id="312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2" r:id="rId18"/>
    <p:sldId id="321" r:id="rId19"/>
    <p:sldId id="323" r:id="rId20"/>
    <p:sldId id="324" r:id="rId21"/>
    <p:sldId id="325" r:id="rId22"/>
    <p:sldId id="326" r:id="rId23"/>
    <p:sldId id="328" r:id="rId24"/>
    <p:sldId id="329" r:id="rId25"/>
    <p:sldId id="330" r:id="rId26"/>
    <p:sldId id="311" r:id="rId27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buChar char="•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D0E1773-2C58-4A1C-9F4D-09A126D9EB70}">
          <p14:sldIdLst>
            <p14:sldId id="273"/>
            <p14:sldId id="309"/>
            <p14:sldId id="307"/>
            <p14:sldId id="308"/>
            <p14:sldId id="310"/>
            <p14:sldId id="280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2"/>
            <p14:sldId id="321"/>
            <p14:sldId id="323"/>
            <p14:sldId id="324"/>
            <p14:sldId id="325"/>
            <p14:sldId id="326"/>
            <p14:sldId id="328"/>
            <p14:sldId id="329"/>
            <p14:sldId id="330"/>
            <p14:sldId id="31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2F68"/>
    <a:srgbClr val="FF0000"/>
    <a:srgbClr val="FFFF99"/>
    <a:srgbClr val="FFCC00"/>
    <a:srgbClr val="DDDDDD"/>
    <a:srgbClr val="C0C0C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1178" autoAdjust="0"/>
    <p:restoredTop sz="94717" autoAdjust="0"/>
  </p:normalViewPr>
  <p:slideViewPr>
    <p:cSldViewPr snapToGrid="0">
      <p:cViewPr varScale="1">
        <p:scale>
          <a:sx n="102" d="100"/>
          <a:sy n="102" d="100"/>
        </p:scale>
        <p:origin x="-726" y="-102"/>
      </p:cViewPr>
      <p:guideLst>
        <p:guide orient="horz" pos="536"/>
        <p:guide pos="3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8167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8167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87C48A99-3596-4E58-ABE8-9D998A9384A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560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8167" y="0"/>
            <a:ext cx="3026833" cy="464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3163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1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334" y="4410392"/>
            <a:ext cx="5122333" cy="4177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1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21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8167" y="8819199"/>
            <a:ext cx="3026833" cy="464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020" tIns="45510" rIns="91020" bIns="45510" numCol="1" anchor="b" anchorCtr="0" compatLnSpc="1">
            <a:prstTxWarp prst="textNoShape">
              <a:avLst/>
            </a:prstTxWarp>
          </a:bodyPr>
          <a:lstStyle>
            <a:lvl1pPr algn="r" defTabSz="911225">
              <a:spcBef>
                <a:spcPct val="0"/>
              </a:spcBef>
              <a:buFontTx/>
              <a:buNone/>
              <a:defRPr sz="1200">
                <a:latin typeface="Times New Roman" pitchFamily="18" charset="0"/>
              </a:defRPr>
            </a:lvl1pPr>
          </a:lstStyle>
          <a:p>
            <a:fld id="{55D68406-F15C-4303-97CE-0E3EE5988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0677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338345-9CBA-4181-BEB7-82A779821C66}" type="slidenum">
              <a:rPr lang="en-US"/>
              <a:pPr/>
              <a:t>1</a:t>
            </a:fld>
            <a:endParaRPr lang="en-US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20000"/>
            <a:lumOff val="80000"/>
            <a:alpha val="57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45" name="Picture 1081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" r="31892"/>
          <a:stretch/>
        </p:blipFill>
        <p:spPr bwMode="auto">
          <a:xfrm>
            <a:off x="5577840" y="-1832"/>
            <a:ext cx="3566160" cy="686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490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46088" y="312738"/>
            <a:ext cx="4983162" cy="1395412"/>
          </a:xfrm>
        </p:spPr>
        <p:txBody>
          <a:bodyPr anchor="t"/>
          <a:lstStyle>
            <a:lvl1pPr>
              <a:defRPr/>
            </a:lvl1pPr>
          </a:lstStyle>
          <a:p>
            <a:pPr lvl="0"/>
            <a:r>
              <a:rPr lang="en-US" noProof="0" smtClean="0"/>
              <a:t>Select to edit master title</a:t>
            </a:r>
          </a:p>
        </p:txBody>
      </p:sp>
      <p:sp>
        <p:nvSpPr>
          <p:cNvPr id="63491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49263" y="1754188"/>
            <a:ext cx="4951412" cy="1752600"/>
          </a:xfrm>
        </p:spPr>
        <p:txBody>
          <a:bodyPr/>
          <a:lstStyle>
            <a:lvl1pPr marL="0" indent="0">
              <a:buFontTx/>
              <a:buNone/>
              <a:defRPr sz="32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noProof="0" smtClean="0"/>
              <a:t>Select to edit master subtitle</a:t>
            </a:r>
          </a:p>
        </p:txBody>
      </p:sp>
      <p:sp>
        <p:nvSpPr>
          <p:cNvPr id="63515" name="Text Box 1051"/>
          <p:cNvSpPr txBox="1">
            <a:spLocks noChangeArrowheads="1"/>
          </p:cNvSpPr>
          <p:nvPr userDrawn="1"/>
        </p:nvSpPr>
        <p:spPr bwMode="auto">
          <a:xfrm>
            <a:off x="427037" y="4366760"/>
            <a:ext cx="482282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sz="1600" dirty="0">
                <a:solidFill>
                  <a:srgbClr val="1D2F68"/>
                </a:solidFill>
              </a:rPr>
              <a:t>Presented to</a:t>
            </a:r>
            <a:r>
              <a:rPr lang="en-US" sz="1600" dirty="0" smtClean="0">
                <a:solidFill>
                  <a:srgbClr val="1D2F68"/>
                </a:solidFill>
              </a:rPr>
              <a:t>: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1600" dirty="0" smtClean="0">
                <a:solidFill>
                  <a:srgbClr val="1D2F68"/>
                </a:solidFill>
              </a:rPr>
              <a:t>By:</a:t>
            </a:r>
          </a:p>
          <a:p>
            <a:pPr>
              <a:lnSpc>
                <a:spcPct val="150000"/>
              </a:lnSpc>
              <a:buFontTx/>
              <a:buNone/>
            </a:pPr>
            <a:r>
              <a:rPr lang="en-US" sz="1600" dirty="0" smtClean="0">
                <a:solidFill>
                  <a:srgbClr val="1D2F68"/>
                </a:solidFill>
              </a:rPr>
              <a:t>Date</a:t>
            </a:r>
            <a:r>
              <a:rPr lang="en-US" sz="1600" dirty="0">
                <a:solidFill>
                  <a:srgbClr val="1D2F68"/>
                </a:solidFill>
              </a:rPr>
              <a:t>:</a:t>
            </a:r>
          </a:p>
        </p:txBody>
      </p:sp>
      <p:grpSp>
        <p:nvGrpSpPr>
          <p:cNvPr id="63544" name="Group 1080"/>
          <p:cNvGrpSpPr>
            <a:grpSpLocks/>
          </p:cNvGrpSpPr>
          <p:nvPr userDrawn="1"/>
        </p:nvGrpSpPr>
        <p:grpSpPr bwMode="auto">
          <a:xfrm>
            <a:off x="5873750" y="271463"/>
            <a:ext cx="2895600" cy="909638"/>
            <a:chOff x="3700" y="171"/>
            <a:chExt cx="1824" cy="573"/>
          </a:xfrm>
        </p:grpSpPr>
        <p:pic>
          <p:nvPicPr>
            <p:cNvPr id="63543" name="Picture 1079"/>
            <p:cNvPicPr>
              <a:picLocks noChangeAspect="1" noChangeArrowheads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700" y="171"/>
              <a:ext cx="573" cy="5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535" name="Text Box 1071"/>
            <p:cNvSpPr txBox="1">
              <a:spLocks noChangeArrowheads="1"/>
            </p:cNvSpPr>
            <p:nvPr userDrawn="1"/>
          </p:nvSpPr>
          <p:spPr bwMode="ltGray">
            <a:xfrm>
              <a:off x="4288" y="288"/>
              <a:ext cx="1236" cy="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800" b="1">
                  <a:solidFill>
                    <a:schemeClr val="bg1"/>
                  </a:solidFill>
                </a:rPr>
                <a:t>Administration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3339" y="6248400"/>
            <a:ext cx="1672032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96798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36504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8D3ABA1-EA94-43C0-B992-7CBCC31144F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255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508125"/>
            <a:ext cx="3948113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5813" y="1508125"/>
            <a:ext cx="3949700" cy="43910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6266C2-23C9-4679-9EA6-D74DA6C8C26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093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6FF14-FC6A-41B6-B2DC-884C6B7C3F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31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79F915-29B1-4ADF-B1F4-B9108899500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371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87D554-CBC1-41AB-90CF-337CEC897EA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863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solidFill>
            <a:srgbClr val="1D2F68"/>
          </a:solidFill>
          <a:ln w="9525">
            <a:solidFill>
              <a:srgbClr val="1D2F68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bg1">
                    <a:lumMod val="65000"/>
                  </a:schemeClr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bg1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5" r:id="rId3"/>
    <p:sldLayoutId id="2147483657" r:id="rId4"/>
    <p:sldLayoutId id="2147483658" r:id="rId5"/>
    <p:sldLayoutId id="2147483660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0" y="6035675"/>
            <a:ext cx="9144000" cy="81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28625" y="344488"/>
            <a:ext cx="8472488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Select to edit master title</a:t>
            </a:r>
          </a:p>
        </p:txBody>
      </p:sp>
      <p:sp>
        <p:nvSpPr>
          <p:cNvPr id="563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508125"/>
            <a:ext cx="8050213" cy="439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Select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5632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09463" y="6248400"/>
            <a:ext cx="173736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14356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633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51165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>
                <a:solidFill>
                  <a:schemeClr val="accent6"/>
                </a:solidFill>
                <a:latin typeface="Times New Roman" pitchFamily="18" charset="0"/>
              </a:defRPr>
            </a:lvl1pPr>
          </a:lstStyle>
          <a:p>
            <a:fld id="{74438B1A-AF1B-4C8B-993E-1BADE62A2451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56345" name="Group 25"/>
          <p:cNvGrpSpPr>
            <a:grpSpLocks/>
          </p:cNvGrpSpPr>
          <p:nvPr userDrawn="1"/>
        </p:nvGrpSpPr>
        <p:grpSpPr bwMode="auto">
          <a:xfrm>
            <a:off x="5708650" y="6126158"/>
            <a:ext cx="2047875" cy="660400"/>
            <a:chOff x="3596" y="3859"/>
            <a:chExt cx="1290" cy="416"/>
          </a:xfrm>
        </p:grpSpPr>
        <p:pic>
          <p:nvPicPr>
            <p:cNvPr id="56346" name="Picture 26"/>
            <p:cNvPicPr>
              <a:picLocks noChangeAspect="1" noChangeArrowheads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596" y="3859"/>
              <a:ext cx="416" cy="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347" name="Text Box 27"/>
            <p:cNvSpPr txBox="1">
              <a:spLocks noChangeArrowheads="1"/>
            </p:cNvSpPr>
            <p:nvPr userDrawn="1"/>
          </p:nvSpPr>
          <p:spPr bwMode="auto">
            <a:xfrm>
              <a:off x="4023" y="3947"/>
              <a:ext cx="863" cy="2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Federal Aviation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FontTx/>
                <a:buNone/>
              </a:pPr>
              <a:r>
                <a:rPr lang="en-US" sz="1200" b="1" dirty="0">
                  <a:solidFill>
                    <a:schemeClr val="accent6"/>
                  </a:solidFill>
                </a:rPr>
                <a:t>Administration</a:t>
              </a:r>
            </a:p>
          </p:txBody>
        </p:sp>
      </p:grpSp>
      <p:sp>
        <p:nvSpPr>
          <p:cNvPr id="56349" name="Text Box 29" hidden="1"/>
          <p:cNvSpPr txBox="1">
            <a:spLocks noChangeArrowheads="1"/>
          </p:cNvSpPr>
          <p:nvPr userDrawn="1"/>
        </p:nvSpPr>
        <p:spPr bwMode="auto">
          <a:xfrm>
            <a:off x="449263" y="6205538"/>
            <a:ext cx="47847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b="1" dirty="0">
                <a:solidFill>
                  <a:srgbClr val="C0C0C0"/>
                </a:solidFill>
              </a:rPr>
              <a:t>&lt;Presentation Title – Change on Master Slide&gt;</a:t>
            </a:r>
            <a:endParaRPr lang="en-US" sz="1200" dirty="0">
              <a:solidFill>
                <a:srgbClr val="C0C0C0"/>
              </a:solidFill>
            </a:endParaRPr>
          </a:p>
        </p:txBody>
      </p:sp>
      <p:sp>
        <p:nvSpPr>
          <p:cNvPr id="56350" name="Text Box 30" hidden="1"/>
          <p:cNvSpPr txBox="1">
            <a:spLocks noChangeArrowheads="1"/>
          </p:cNvSpPr>
          <p:nvPr userDrawn="1"/>
        </p:nvSpPr>
        <p:spPr bwMode="auto">
          <a:xfrm>
            <a:off x="441325" y="6384925"/>
            <a:ext cx="37401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>
                <a:solidFill>
                  <a:srgbClr val="C0C0C0"/>
                </a:solidFill>
              </a:rPr>
              <a:t>&lt;Date of Presentation – Change on Master Slide&gt;</a:t>
            </a:r>
          </a:p>
        </p:txBody>
      </p:sp>
    </p:spTree>
    <p:extLst>
      <p:ext uri="{BB962C8B-B14F-4D97-AF65-F5344CB8AC3E}">
        <p14:creationId xmlns:p14="http://schemas.microsoft.com/office/powerpoint/2010/main" val="298816526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 b="1">
          <a:solidFill>
            <a:srgbClr val="1D2F68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wmv"/><Relationship Id="rId1" Type="http://schemas.microsoft.com/office/2007/relationships/media" Target="../media/media5.wmv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wmv"/><Relationship Id="rId1" Type="http://schemas.microsoft.com/office/2007/relationships/media" Target="../media/media6.wmv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wmv"/><Relationship Id="rId1" Type="http://schemas.microsoft.com/office/2007/relationships/media" Target="../media/media7.wmv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wmv"/><Relationship Id="rId1" Type="http://schemas.microsoft.com/office/2007/relationships/media" Target="../media/media8.wmv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wmv"/><Relationship Id="rId1" Type="http://schemas.microsoft.com/office/2007/relationships/media" Target="../media/media9.wmv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wmv"/><Relationship Id="rId1" Type="http://schemas.microsoft.com/office/2007/relationships/media" Target="../media/media10.wmv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1.wmv"/><Relationship Id="rId1" Type="http://schemas.microsoft.com/office/2007/relationships/media" Target="../media/media11.wmv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9" name="Rectangle 11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2800" dirty="0" smtClean="0"/>
              <a:t>Inflatable Emergency Equipment:</a:t>
            </a:r>
            <a:endParaRPr lang="en-US" sz="2800" dirty="0"/>
          </a:p>
        </p:txBody>
      </p:sp>
      <p:sp>
        <p:nvSpPr>
          <p:cNvPr id="32780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429430" y="1490326"/>
            <a:ext cx="4951412" cy="1752600"/>
          </a:xfrm>
        </p:spPr>
        <p:txBody>
          <a:bodyPr/>
          <a:lstStyle/>
          <a:p>
            <a:r>
              <a:rPr lang="en-US" dirty="0"/>
              <a:t>Evaluation of </a:t>
            </a:r>
            <a:r>
              <a:rPr lang="en-US" dirty="0" smtClean="0"/>
              <a:t>Individual </a:t>
            </a:r>
            <a:r>
              <a:rPr lang="en-US" dirty="0"/>
              <a:t>I</a:t>
            </a:r>
            <a:r>
              <a:rPr lang="en-US" dirty="0" smtClean="0"/>
              <a:t>nflatable </a:t>
            </a:r>
            <a:r>
              <a:rPr lang="en-US" dirty="0"/>
              <a:t>L</a:t>
            </a:r>
            <a:r>
              <a:rPr lang="en-US" dirty="0" smtClean="0"/>
              <a:t>ife </a:t>
            </a:r>
            <a:r>
              <a:rPr lang="en-US" dirty="0"/>
              <a:t>P</a:t>
            </a:r>
            <a:r>
              <a:rPr lang="en-US" dirty="0" smtClean="0"/>
              <a:t>reserver </a:t>
            </a:r>
            <a:r>
              <a:rPr lang="en-US" dirty="0"/>
              <a:t>R</a:t>
            </a:r>
            <a:r>
              <a:rPr lang="en-US" dirty="0" smtClean="0"/>
              <a:t>etention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785" name="Text Box 17"/>
          <p:cNvSpPr txBox="1">
            <a:spLocks noChangeArrowheads="1"/>
          </p:cNvSpPr>
          <p:nvPr/>
        </p:nvSpPr>
        <p:spPr bwMode="auto">
          <a:xfrm>
            <a:off x="1754188" y="4412151"/>
            <a:ext cx="346551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7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Triennial International Aircraft Fire and Cabin Safety Research Conference</a:t>
            </a:r>
            <a:endParaRPr lang="en-US" sz="1200" dirty="0"/>
          </a:p>
        </p:txBody>
      </p:sp>
      <p:sp>
        <p:nvSpPr>
          <p:cNvPr id="32786" name="Text Box 18"/>
          <p:cNvSpPr txBox="1">
            <a:spLocks noChangeArrowheads="1"/>
          </p:cNvSpPr>
          <p:nvPr/>
        </p:nvSpPr>
        <p:spPr bwMode="auto">
          <a:xfrm>
            <a:off x="911537" y="5001509"/>
            <a:ext cx="346551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Cynthia L. Corbett, MA</a:t>
            </a:r>
            <a:endParaRPr lang="en-US" sz="1200" dirty="0"/>
          </a:p>
        </p:txBody>
      </p:sp>
      <p:sp>
        <p:nvSpPr>
          <p:cNvPr id="32787" name="Text Box 19"/>
          <p:cNvSpPr txBox="1">
            <a:spLocks noChangeArrowheads="1"/>
          </p:cNvSpPr>
          <p:nvPr/>
        </p:nvSpPr>
        <p:spPr bwMode="auto">
          <a:xfrm>
            <a:off x="1040096" y="5475094"/>
            <a:ext cx="346551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sz="1200" dirty="0" smtClean="0"/>
              <a:t>December 4, 2013</a:t>
            </a:r>
            <a:endParaRPr lang="en-US" sz="1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1000"/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Introduction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53389"/>
            <a:ext cx="8050213" cy="4845761"/>
          </a:xfrm>
        </p:spPr>
        <p:txBody>
          <a:bodyPr/>
          <a:lstStyle/>
          <a:p>
            <a:r>
              <a:rPr lang="en-US" sz="2400" dirty="0" smtClean="0"/>
              <a:t>US Airways Flight 1549 emergency landing in the Hudson River, Weehawken, NJ, January 2009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2780" y="3238830"/>
            <a:ext cx="4448175" cy="3324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2" name="Picture 2" descr="C:\Users\AAM630CC\AppData\Local\Microsoft\Windows\Temporary Internet Files\Content.IE5\RU10X79S\MC90036450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70467">
            <a:off x="2002080" y="2323973"/>
            <a:ext cx="1848002" cy="182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9612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669" y="527898"/>
            <a:ext cx="8050213" cy="5968000"/>
          </a:xfrm>
        </p:spPr>
        <p:txBody>
          <a:bodyPr/>
          <a:lstStyle/>
          <a:p>
            <a:r>
              <a:rPr lang="en-US" dirty="0" smtClean="0"/>
              <a:t>Technical Standard Order (TSO) C13f Retention/Jump Test</a:t>
            </a:r>
          </a:p>
          <a:p>
            <a:pPr lvl="1">
              <a:spcBef>
                <a:spcPts val="2400"/>
              </a:spcBef>
            </a:pPr>
            <a:r>
              <a:rPr lang="en-US" dirty="0" smtClean="0"/>
              <a:t>Means for retention (excluding infant/small child)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One attachment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One adjustment for fit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Must remain attached when wearer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Jumps into water at any attitude</a:t>
            </a:r>
          </a:p>
          <a:p>
            <a:pPr lvl="2">
              <a:spcBef>
                <a:spcPts val="600"/>
              </a:spcBef>
            </a:pPr>
            <a:r>
              <a:rPr lang="en-US" dirty="0" smtClean="0"/>
              <a:t>From at least 5 feet above water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damage to life preserver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injury to wearer (except minor skin chafing)</a:t>
            </a:r>
          </a:p>
          <a:p>
            <a:pPr lvl="1">
              <a:spcBef>
                <a:spcPts val="1200"/>
              </a:spcBef>
            </a:pPr>
            <a:r>
              <a:rPr lang="en-US" dirty="0" smtClean="0"/>
              <a:t>No reference to whether or not the wearer can hold onto the life preserver, which would affect retention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6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32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804658"/>
            <a:ext cx="8050213" cy="4030680"/>
          </a:xfrm>
        </p:spPr>
        <p:txBody>
          <a:bodyPr/>
          <a:lstStyle/>
          <a:p>
            <a:r>
              <a:rPr lang="en-US" sz="2400" dirty="0" smtClean="0"/>
              <a:t>SAE Aerospace Standard (AS) 1354 – Individual Inflatable Life Preservers</a:t>
            </a:r>
          </a:p>
          <a:p>
            <a:pPr lvl="1">
              <a:spcBef>
                <a:spcPts val="2400"/>
              </a:spcBef>
            </a:pPr>
            <a:r>
              <a:rPr lang="en-US" dirty="0" smtClean="0"/>
              <a:t>SAE S-9 Cabin Safety Provisions Technical Committee</a:t>
            </a:r>
          </a:p>
          <a:p>
            <a:pPr lvl="1">
              <a:spcBef>
                <a:spcPts val="1800"/>
              </a:spcBef>
            </a:pPr>
            <a:r>
              <a:rPr lang="en-US" dirty="0" smtClean="0"/>
              <a:t>Request by FAA to support TSO revision</a:t>
            </a:r>
          </a:p>
          <a:p>
            <a:pPr lvl="1">
              <a:spcBef>
                <a:spcPts val="1800"/>
              </a:spcBef>
            </a:pPr>
            <a:r>
              <a:rPr lang="en-US" dirty="0" smtClean="0"/>
              <a:t>Retention/Jump test mirrors TSO C-13f</a:t>
            </a:r>
          </a:p>
          <a:p>
            <a:pPr lvl="2">
              <a:spcBef>
                <a:spcPts val="1800"/>
              </a:spcBef>
            </a:pPr>
            <a:r>
              <a:rPr lang="en-US" dirty="0" smtClean="0"/>
              <a:t>Except retention means shall not make use of knots</a:t>
            </a:r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35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5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Evaluation of Retention Characteristics of Inflatable Life Preservers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984" y="1171632"/>
            <a:ext cx="8050213" cy="4391025"/>
          </a:xfrm>
        </p:spPr>
        <p:txBody>
          <a:bodyPr/>
          <a:lstStyle/>
          <a:p>
            <a:r>
              <a:rPr lang="en-US" sz="2400" dirty="0" smtClean="0">
                <a:solidFill>
                  <a:srgbClr val="1D2F68"/>
                </a:solidFill>
              </a:rPr>
              <a:t>Higgins and Funkhouser, 1986 (AAM-119-86-7)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Do certain design features affect the retention characteristics of inflatable life preservers?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Tested </a:t>
            </a:r>
            <a:r>
              <a:rPr lang="en-US" sz="2000" dirty="0"/>
              <a:t>8</a:t>
            </a:r>
            <a:r>
              <a:rPr lang="en-US" sz="2000" dirty="0" smtClean="0"/>
              <a:t> different models of inflatable life preservers worn by 10 participants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All participants jumped from a standing upright position and entered water with arms extended over head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P</a:t>
            </a:r>
            <a:r>
              <a:rPr lang="en-US" sz="2000" dirty="0" smtClean="0"/>
              <a:t>articipants jumped from platform located 5 feet above water level</a:t>
            </a:r>
          </a:p>
          <a:p>
            <a:pPr>
              <a:spcBef>
                <a:spcPts val="1200"/>
              </a:spcBef>
            </a:pPr>
            <a:r>
              <a:rPr lang="en-US" sz="2000" dirty="0" smtClean="0"/>
              <a:t>Retention</a:t>
            </a:r>
          </a:p>
          <a:p>
            <a:pPr lvl="1"/>
            <a:r>
              <a:rPr lang="en-US" sz="1800" dirty="0" smtClean="0"/>
              <a:t>Life Preserver in proper position after test</a:t>
            </a:r>
          </a:p>
          <a:p>
            <a:pPr lvl="1"/>
            <a:r>
              <a:rPr lang="en-US" sz="1800" dirty="0" smtClean="0"/>
              <a:t>Partial retention: Life Preserver raised partially over head</a:t>
            </a:r>
          </a:p>
          <a:p>
            <a:pPr lvl="1"/>
            <a:r>
              <a:rPr lang="en-US" sz="1800" dirty="0" smtClean="0"/>
              <a:t>Not retained: Life Preserver came completely over head, held on only by waist strap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6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625" y="197008"/>
            <a:ext cx="8472488" cy="609600"/>
          </a:xfrm>
        </p:spPr>
        <p:txBody>
          <a:bodyPr/>
          <a:lstStyle/>
          <a:p>
            <a:r>
              <a:rPr lang="en-US" dirty="0" smtClean="0"/>
              <a:t>Life Preservers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84" y="1148486"/>
            <a:ext cx="4352544" cy="28962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032" y="334695"/>
            <a:ext cx="4118458" cy="274047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5774" y="3385961"/>
            <a:ext cx="4623206" cy="307634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" y="4476310"/>
            <a:ext cx="2984602" cy="198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73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17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Results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669" y="1471540"/>
            <a:ext cx="8050213" cy="4391025"/>
          </a:xfrm>
        </p:spPr>
        <p:txBody>
          <a:bodyPr/>
          <a:lstStyle/>
          <a:p>
            <a:r>
              <a:rPr lang="en-US" sz="2400" dirty="0" smtClean="0"/>
              <a:t>Only 2 life preservers retained by all 10 participants</a:t>
            </a:r>
          </a:p>
          <a:p>
            <a:pPr lvl="1"/>
            <a:r>
              <a:rPr lang="en-US" sz="2200" dirty="0" smtClean="0"/>
              <a:t>The CAMI Experimental Zipper-Front Vest</a:t>
            </a:r>
          </a:p>
          <a:p>
            <a:pPr lvl="1"/>
            <a:r>
              <a:rPr lang="en-US" sz="2200" dirty="0" smtClean="0"/>
              <a:t>Dual Chamber with </a:t>
            </a:r>
            <a:r>
              <a:rPr lang="en-US" sz="2200" dirty="0" err="1" smtClean="0"/>
              <a:t>backstrap</a:t>
            </a:r>
            <a:r>
              <a:rPr lang="en-US" sz="2200" dirty="0" smtClean="0"/>
              <a:t>, permanently affixed single closure, dual adjustment</a:t>
            </a:r>
          </a:p>
          <a:p>
            <a:pPr lvl="2"/>
            <a:r>
              <a:rPr lang="en-US" dirty="0" smtClean="0"/>
              <a:t>Other life preservers with </a:t>
            </a:r>
            <a:r>
              <a:rPr lang="en-US" dirty="0" err="1" smtClean="0"/>
              <a:t>backstraps</a:t>
            </a:r>
            <a:r>
              <a:rPr lang="en-US" dirty="0" smtClean="0"/>
              <a:t> failed</a:t>
            </a:r>
          </a:p>
          <a:p>
            <a:pPr lvl="2"/>
            <a:r>
              <a:rPr lang="en-US" dirty="0" smtClean="0"/>
              <a:t>Other life preservers with single closures failed</a:t>
            </a:r>
          </a:p>
          <a:p>
            <a:pPr lvl="2"/>
            <a:r>
              <a:rPr lang="en-US" dirty="0" smtClean="0"/>
              <a:t>Other life preservers with dual adjustments failed</a:t>
            </a:r>
          </a:p>
          <a:p>
            <a:r>
              <a:rPr lang="en-US" sz="2400" dirty="0" smtClean="0"/>
              <a:t>Did not measure neck opening or amount of inflation, which they determined to be important considerations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endParaRPr lang="en-US" dirty="0" smtClean="0"/>
          </a:p>
          <a:p>
            <a:pPr lvl="3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510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Life Preserver Retention 2013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120419"/>
            <a:ext cx="8050213" cy="4391025"/>
          </a:xfrm>
        </p:spPr>
        <p:txBody>
          <a:bodyPr/>
          <a:lstStyle/>
          <a:p>
            <a:r>
              <a:rPr lang="en-US" dirty="0" smtClean="0"/>
              <a:t>Assessed videos of CAMI Cabin Safety Workshop water survival activities</a:t>
            </a:r>
          </a:p>
          <a:p>
            <a:r>
              <a:rPr lang="en-US" dirty="0" smtClean="0"/>
              <a:t>Apparatus:</a:t>
            </a:r>
          </a:p>
          <a:p>
            <a:pPr lvl="1"/>
            <a:r>
              <a:rPr lang="en-US" dirty="0" smtClean="0"/>
              <a:t>Platform/airplane “winglet” 1 meter above water</a:t>
            </a:r>
          </a:p>
          <a:p>
            <a:pPr lvl="1"/>
            <a:r>
              <a:rPr lang="en-US" dirty="0" smtClean="0"/>
              <a:t>Springboard 3 meters above water</a:t>
            </a:r>
          </a:p>
          <a:p>
            <a:r>
              <a:rPr lang="en-US" dirty="0" smtClean="0"/>
              <a:t>6 different models of inflatable life preservers (single and double inflation chambers)</a:t>
            </a:r>
          </a:p>
          <a:p>
            <a:r>
              <a:rPr lang="en-US" dirty="0" smtClean="0"/>
              <a:t>Wearers entered water in upright position with arms straight down at sides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556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6548" y="1712951"/>
            <a:ext cx="6359043" cy="1257021"/>
          </a:xfrm>
        </p:spPr>
        <p:txBody>
          <a:bodyPr/>
          <a:lstStyle/>
          <a:p>
            <a:r>
              <a:rPr lang="en-US" dirty="0" smtClean="0"/>
              <a:t>At 1-meter height, 17% of life preservers were not retained.</a:t>
            </a:r>
          </a:p>
          <a:p>
            <a:pPr lvl="1"/>
            <a:r>
              <a:rPr lang="en-US" dirty="0" smtClean="0"/>
              <a:t>Not in proper position after the jump</a:t>
            </a:r>
          </a:p>
          <a:p>
            <a:pPr lvl="1"/>
            <a:r>
              <a:rPr lang="en-US" dirty="0" smtClean="0"/>
              <a:t>Did not differentiate “partial” retention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546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1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236" y="416971"/>
            <a:ext cx="9126764" cy="513415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55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_01of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32" y="270666"/>
            <a:ext cx="9139768" cy="51414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58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_02of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1184"/>
            <a:ext cx="9152772" cy="514878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229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A_04of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13258"/>
            <a:ext cx="9152636" cy="5148707"/>
          </a:xfrm>
        </p:spPr>
      </p:pic>
    </p:spTree>
    <p:extLst>
      <p:ext uri="{BB962C8B-B14F-4D97-AF65-F5344CB8AC3E}">
        <p14:creationId xmlns:p14="http://schemas.microsoft.com/office/powerpoint/2010/main" val="3624520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1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_05of5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31597"/>
            <a:ext cx="9139768" cy="5141468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87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9616" y="1749519"/>
            <a:ext cx="6181344" cy="2200681"/>
          </a:xfrm>
        </p:spPr>
        <p:txBody>
          <a:bodyPr/>
          <a:lstStyle/>
          <a:p>
            <a:r>
              <a:rPr lang="en-US" dirty="0" smtClean="0"/>
              <a:t>At 3-meter height, 29% of life preservers not retained.</a:t>
            </a:r>
          </a:p>
          <a:p>
            <a:pPr lvl="1"/>
            <a:r>
              <a:rPr lang="en-US" dirty="0"/>
              <a:t>Not in proper position after the jump</a:t>
            </a:r>
          </a:p>
          <a:p>
            <a:pPr lvl="1"/>
            <a:r>
              <a:rPr lang="en-US" dirty="0"/>
              <a:t>Did not differentiate “partial” retention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57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_03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21776" y="731520"/>
            <a:ext cx="9186276" cy="516763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57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2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72" y="750368"/>
            <a:ext cx="9152772" cy="514878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68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4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72" y="750368"/>
            <a:ext cx="9152772" cy="5148783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274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5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32" y="746151"/>
            <a:ext cx="9160267" cy="51530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1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6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32" y="753467"/>
            <a:ext cx="9147262" cy="514568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55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70C0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_07of8.wmv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8772" y="738835"/>
            <a:ext cx="9173273" cy="516031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573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" y="168923"/>
            <a:ext cx="8472488" cy="609600"/>
          </a:xfrm>
        </p:spPr>
        <p:txBody>
          <a:bodyPr/>
          <a:lstStyle/>
          <a:p>
            <a:r>
              <a:rPr lang="en-US" sz="3200" dirty="0" smtClean="0"/>
              <a:t>Results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3354" y="1369122"/>
            <a:ext cx="8050213" cy="4197746"/>
          </a:xfrm>
        </p:spPr>
        <p:txBody>
          <a:bodyPr/>
          <a:lstStyle/>
          <a:p>
            <a:r>
              <a:rPr lang="en-US" sz="2400" dirty="0" smtClean="0"/>
              <a:t>Number of inflatable cells was not significantly associated with retention.</a:t>
            </a:r>
          </a:p>
          <a:p>
            <a:r>
              <a:rPr lang="en-US" sz="2400" dirty="0" smtClean="0"/>
              <a:t>The size of the neck opening was not significantly associated with retention, however, those NOT retained had the largest neck openings.</a:t>
            </a:r>
          </a:p>
          <a:p>
            <a:r>
              <a:rPr lang="en-US" sz="2400" dirty="0" smtClean="0"/>
              <a:t>BMI was not significantly associated with retention.</a:t>
            </a:r>
          </a:p>
          <a:p>
            <a:r>
              <a:rPr lang="en-US" sz="2400" dirty="0" smtClean="0"/>
              <a:t>Height above the water was not significantly associated with retention, but more life preservers were not retained when the wearer jumped from the higher platform.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8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3995" y="139663"/>
            <a:ext cx="8472488" cy="609600"/>
          </a:xfrm>
        </p:spPr>
        <p:txBody>
          <a:bodyPr/>
          <a:lstStyle/>
          <a:p>
            <a:r>
              <a:rPr lang="en-US" sz="3200" dirty="0" smtClean="0"/>
              <a:t>Conclusions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4561" y="1338682"/>
            <a:ext cx="8050213" cy="5574183"/>
          </a:xfrm>
        </p:spPr>
        <p:txBody>
          <a:bodyPr/>
          <a:lstStyle/>
          <a:p>
            <a:r>
              <a:rPr lang="en-US" sz="2400" dirty="0" smtClean="0"/>
              <a:t>Proceed with balanced-design experiment to confirm “observational” findings.</a:t>
            </a:r>
          </a:p>
          <a:p>
            <a:pPr lvl="1">
              <a:spcBef>
                <a:spcPts val="1200"/>
              </a:spcBef>
            </a:pPr>
            <a:r>
              <a:rPr lang="en-US" sz="2200" dirty="0" smtClean="0"/>
              <a:t>Participants were instructed to “Enter water at attention, arms down at yours sides.”</a:t>
            </a:r>
          </a:p>
          <a:p>
            <a:pPr lvl="1"/>
            <a:r>
              <a:rPr lang="en-US" sz="2200" dirty="0" smtClean="0"/>
              <a:t>Some jumped at attention, but held onto the life preserver as they entered the water.</a:t>
            </a:r>
          </a:p>
          <a:p>
            <a:pPr lvl="1"/>
            <a:r>
              <a:rPr lang="en-US" sz="2200" dirty="0" smtClean="0"/>
              <a:t>No follow-up questions regarding how the life preserver “performed.”</a:t>
            </a:r>
          </a:p>
          <a:p>
            <a:pPr lvl="1"/>
            <a:r>
              <a:rPr lang="en-US" sz="2200" dirty="0" smtClean="0"/>
              <a:t>Some may have pulled the life preserver down while in the water where the researchers couldn’t identify “partial” retention.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5527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300" y="1018007"/>
            <a:ext cx="8050213" cy="4391025"/>
          </a:xfrm>
        </p:spPr>
        <p:txBody>
          <a:bodyPr/>
          <a:lstStyle/>
          <a:p>
            <a:r>
              <a:rPr lang="en-US" sz="2400" dirty="0"/>
              <a:t>Test methods should be more explicit to better control the test environment.	</a:t>
            </a:r>
          </a:p>
          <a:p>
            <a:pPr lvl="1"/>
            <a:r>
              <a:rPr lang="en-US" sz="2200" dirty="0"/>
              <a:t>Test with wearer NOT holding onto the life preserver.</a:t>
            </a:r>
          </a:p>
          <a:p>
            <a:pPr lvl="1"/>
            <a:r>
              <a:rPr lang="en-US" sz="2200" dirty="0"/>
              <a:t>Confirm “any attitude” includes most adverse for life preserver retention.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2983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8158" y="2378114"/>
            <a:ext cx="8472488" cy="609600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Publications available from: http</a:t>
            </a:r>
            <a:r>
              <a:rPr lang="en-US" dirty="0"/>
              <a:t>://www.faa.gov/data_research/research/med_humanfacs/oamtechreports/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3ABA1-EA94-43C0-B992-7CBCC31144F1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53359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Char char="•"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 bwMode="auto"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>
        <a:spAutoFit/>
      </a:bodyPr>
      <a:lstStyle>
        <a:defPPr>
          <a:buFontTx/>
          <a:buNone/>
          <a:defRPr sz="1200" b="1" dirty="0">
            <a:solidFill>
              <a:srgbClr val="C0C0C0"/>
            </a:solidFill>
          </a:defRPr>
        </a:defPPr>
      </a:lstStyle>
    </a:tx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6126</TotalTime>
  <Words>627</Words>
  <Application>Microsoft Office PowerPoint</Application>
  <PresentationFormat>On-screen Show (4:3)</PresentationFormat>
  <Paragraphs>98</Paragraphs>
  <Slides>25</Slides>
  <Notes>1</Notes>
  <HiddenSlides>0</HiddenSlides>
  <MMClips>11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27" baseType="lpstr">
      <vt:lpstr>1_Custom Design</vt:lpstr>
      <vt:lpstr>2_Custom Design</vt:lpstr>
      <vt:lpstr>Inflatable Emergency Equipment:</vt:lpstr>
      <vt:lpstr>Introduction</vt:lpstr>
      <vt:lpstr>PowerPoint Presentation</vt:lpstr>
      <vt:lpstr>PowerPoint Presentation</vt:lpstr>
      <vt:lpstr>Evaluation of Retention Characteristics of Inflatable Life Preservers</vt:lpstr>
      <vt:lpstr>Life Preservers</vt:lpstr>
      <vt:lpstr>Results</vt:lpstr>
      <vt:lpstr>Life Preserver Retention 2013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Results</vt:lpstr>
      <vt:lpstr>Conclusions</vt:lpstr>
      <vt:lpstr>PowerPoint Presentation</vt:lpstr>
      <vt:lpstr> Publications available from: http://www.faa.gov/data_research/research/med_humanfacs/oamtechreports/</vt:lpstr>
    </vt:vector>
  </TitlesOfParts>
  <Company>FAA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MTONEY</dc:creator>
  <cp:lastModifiedBy>Michael Donio</cp:lastModifiedBy>
  <cp:revision>193</cp:revision>
  <cp:lastPrinted>2013-11-25T18:33:15Z</cp:lastPrinted>
  <dcterms:created xsi:type="dcterms:W3CDTF">2005-01-28T20:32:53Z</dcterms:created>
  <dcterms:modified xsi:type="dcterms:W3CDTF">2014-01-24T16:13:02Z</dcterms:modified>
</cp:coreProperties>
</file>