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wmv" ContentType="video/x-ms-wm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1" r:id="rId1"/>
    <p:sldMasterId id="2147483661" r:id="rId2"/>
  </p:sldMasterIdLst>
  <p:notesMasterIdLst>
    <p:notesMasterId r:id="rId13"/>
  </p:notesMasterIdLst>
  <p:handoutMasterIdLst>
    <p:handoutMasterId r:id="rId14"/>
  </p:handoutMasterIdLst>
  <p:sldIdLst>
    <p:sldId id="273" r:id="rId3"/>
    <p:sldId id="274" r:id="rId4"/>
    <p:sldId id="275" r:id="rId5"/>
    <p:sldId id="276" r:id="rId6"/>
    <p:sldId id="277" r:id="rId7"/>
    <p:sldId id="278" r:id="rId8"/>
    <p:sldId id="279" r:id="rId9"/>
    <p:sldId id="280" r:id="rId10"/>
    <p:sldId id="281" r:id="rId11"/>
    <p:sldId id="282" r:id="rId12"/>
  </p:sldIdLst>
  <p:sldSz cx="9144000" cy="6858000" type="screen4x3"/>
  <p:notesSz cx="6985000" cy="9283700"/>
  <p:defaultTextStyle>
    <a:defPPr>
      <a:defRPr lang="en-US"/>
    </a:defPPr>
    <a:lvl1pPr algn="l" rtl="0" fontAlgn="base">
      <a:spcBef>
        <a:spcPct val="50000"/>
      </a:spcBef>
      <a:spcAft>
        <a:spcPct val="0"/>
      </a:spcAft>
      <a:buChar char="•"/>
      <a:defRPr sz="2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50000"/>
      </a:spcBef>
      <a:spcAft>
        <a:spcPct val="0"/>
      </a:spcAft>
      <a:buChar char="•"/>
      <a:defRPr sz="2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50000"/>
      </a:spcBef>
      <a:spcAft>
        <a:spcPct val="0"/>
      </a:spcAft>
      <a:buChar char="•"/>
      <a:defRPr sz="2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50000"/>
      </a:spcBef>
      <a:spcAft>
        <a:spcPct val="0"/>
      </a:spcAft>
      <a:buChar char="•"/>
      <a:defRPr sz="2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50000"/>
      </a:spcBef>
      <a:spcAft>
        <a:spcPct val="0"/>
      </a:spcAft>
      <a:buChar char="•"/>
      <a:defRPr sz="2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0D0E1773-2C58-4A1C-9F4D-09A126D9EB70}">
          <p14:sldIdLst>
            <p14:sldId id="273"/>
            <p14:sldId id="274"/>
            <p14:sldId id="275"/>
            <p14:sldId id="276"/>
            <p14:sldId id="277"/>
            <p14:sldId id="278"/>
            <p14:sldId id="279"/>
            <p14:sldId id="280"/>
            <p14:sldId id="281"/>
            <p14:sldId id="282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FFFF"/>
    <a:srgbClr val="CCECFF"/>
    <a:srgbClr val="FF0000"/>
    <a:srgbClr val="FFFF99"/>
    <a:srgbClr val="FFCC00"/>
    <a:srgbClr val="DDDDDD"/>
    <a:srgbClr val="C0C0C0"/>
    <a:srgbClr val="1D2F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1178" autoAdjust="0"/>
    <p:restoredTop sz="94717" autoAdjust="0"/>
  </p:normalViewPr>
  <p:slideViewPr>
    <p:cSldViewPr snapToGrid="0">
      <p:cViewPr varScale="1">
        <p:scale>
          <a:sx n="125" d="100"/>
          <a:sy n="125" d="100"/>
        </p:scale>
        <p:origin x="-90" y="-162"/>
      </p:cViewPr>
      <p:guideLst>
        <p:guide orient="horz" pos="536"/>
        <p:guide pos="33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48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26833" cy="4645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020" tIns="45510" rIns="91020" bIns="45510" numCol="1" anchor="t" anchorCtr="0" compatLnSpc="1">
            <a:prstTxWarp prst="textNoShape">
              <a:avLst/>
            </a:prstTxWarp>
          </a:bodyPr>
          <a:lstStyle>
            <a:lvl1pPr defTabSz="911225">
              <a:spcBef>
                <a:spcPct val="0"/>
              </a:spcBef>
              <a:buFontTx/>
              <a:buNone/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58167" y="0"/>
            <a:ext cx="3026833" cy="4645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020" tIns="45510" rIns="91020" bIns="45510" numCol="1" anchor="t" anchorCtr="0" compatLnSpc="1">
            <a:prstTxWarp prst="textNoShape">
              <a:avLst/>
            </a:prstTxWarp>
          </a:bodyPr>
          <a:lstStyle>
            <a:lvl1pPr algn="r" defTabSz="911225">
              <a:spcBef>
                <a:spcPct val="0"/>
              </a:spcBef>
              <a:buFontTx/>
              <a:buNone/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2458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19199"/>
            <a:ext cx="3026833" cy="4645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020" tIns="45510" rIns="91020" bIns="45510" numCol="1" anchor="b" anchorCtr="0" compatLnSpc="1">
            <a:prstTxWarp prst="textNoShape">
              <a:avLst/>
            </a:prstTxWarp>
          </a:bodyPr>
          <a:lstStyle>
            <a:lvl1pPr defTabSz="911225">
              <a:spcBef>
                <a:spcPct val="0"/>
              </a:spcBef>
              <a:buFontTx/>
              <a:buNone/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2458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58167" y="8819199"/>
            <a:ext cx="3026833" cy="4645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020" tIns="45510" rIns="91020" bIns="45510" numCol="1" anchor="b" anchorCtr="0" compatLnSpc="1">
            <a:prstTxWarp prst="textNoShape">
              <a:avLst/>
            </a:prstTxWarp>
          </a:bodyPr>
          <a:lstStyle>
            <a:lvl1pPr algn="r" defTabSz="911225">
              <a:spcBef>
                <a:spcPct val="0"/>
              </a:spcBef>
              <a:buFontTx/>
              <a:buNone/>
              <a:defRPr sz="1200">
                <a:latin typeface="Times New Roman" pitchFamily="18" charset="0"/>
              </a:defRPr>
            </a:lvl1pPr>
          </a:lstStyle>
          <a:p>
            <a:fld id="{87C48A99-3596-4E58-ABE8-9D998A9384A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5603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26833" cy="4645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020" tIns="45510" rIns="91020" bIns="45510" numCol="1" anchor="t" anchorCtr="0" compatLnSpc="1">
            <a:prstTxWarp prst="textNoShape">
              <a:avLst/>
            </a:prstTxWarp>
          </a:bodyPr>
          <a:lstStyle>
            <a:lvl1pPr defTabSz="911225">
              <a:spcBef>
                <a:spcPct val="0"/>
              </a:spcBef>
              <a:buFontTx/>
              <a:buNone/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58167" y="0"/>
            <a:ext cx="3026833" cy="4645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020" tIns="45510" rIns="91020" bIns="45510" numCol="1" anchor="t" anchorCtr="0" compatLnSpc="1">
            <a:prstTxWarp prst="textNoShape">
              <a:avLst/>
            </a:prstTxWarp>
          </a:bodyPr>
          <a:lstStyle>
            <a:lvl1pPr algn="r" defTabSz="911225">
              <a:spcBef>
                <a:spcPct val="0"/>
              </a:spcBef>
              <a:buFontTx/>
              <a:buNone/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2150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73163" y="695325"/>
            <a:ext cx="4641850" cy="34813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150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1334" y="4410392"/>
            <a:ext cx="5122333" cy="41773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020" tIns="45510" rIns="91020" bIns="4551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151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19199"/>
            <a:ext cx="3026833" cy="4645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020" tIns="45510" rIns="91020" bIns="45510" numCol="1" anchor="b" anchorCtr="0" compatLnSpc="1">
            <a:prstTxWarp prst="textNoShape">
              <a:avLst/>
            </a:prstTxWarp>
          </a:bodyPr>
          <a:lstStyle>
            <a:lvl1pPr defTabSz="911225">
              <a:spcBef>
                <a:spcPct val="0"/>
              </a:spcBef>
              <a:buFontTx/>
              <a:buNone/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2151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58167" y="8819199"/>
            <a:ext cx="3026833" cy="4645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020" tIns="45510" rIns="91020" bIns="45510" numCol="1" anchor="b" anchorCtr="0" compatLnSpc="1">
            <a:prstTxWarp prst="textNoShape">
              <a:avLst/>
            </a:prstTxWarp>
          </a:bodyPr>
          <a:lstStyle>
            <a:lvl1pPr algn="r" defTabSz="911225">
              <a:spcBef>
                <a:spcPct val="0"/>
              </a:spcBef>
              <a:buFontTx/>
              <a:buNone/>
              <a:defRPr sz="1200">
                <a:latin typeface="Times New Roman" pitchFamily="18" charset="0"/>
              </a:defRPr>
            </a:lvl1pPr>
          </a:lstStyle>
          <a:p>
            <a:fld id="{55D68406-F15C-4303-97CE-0E3EE59880C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00677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1338345-9CBA-4181-BEB7-82A779821C66}" type="slidenum">
              <a:rPr lang="en-US"/>
              <a:pPr/>
              <a:t>1</a:t>
            </a:fld>
            <a:endParaRPr lang="en-US"/>
          </a:p>
        </p:txBody>
      </p:sp>
      <p:sp>
        <p:nvSpPr>
          <p:cNvPr id="33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>
            <a:lumMod val="20000"/>
            <a:lumOff val="80000"/>
            <a:alpha val="5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545" name="Picture 1081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9" r="31892"/>
          <a:stretch/>
        </p:blipFill>
        <p:spPr bwMode="auto">
          <a:xfrm>
            <a:off x="5577840" y="-1832"/>
            <a:ext cx="3566160" cy="6861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3490" name="Rectangle 1026"/>
          <p:cNvSpPr>
            <a:spLocks noGrp="1" noChangeArrowheads="1"/>
          </p:cNvSpPr>
          <p:nvPr>
            <p:ph type="ctrTitle"/>
          </p:nvPr>
        </p:nvSpPr>
        <p:spPr>
          <a:xfrm>
            <a:off x="446088" y="312738"/>
            <a:ext cx="4983162" cy="1395412"/>
          </a:xfrm>
        </p:spPr>
        <p:txBody>
          <a:bodyPr anchor="t"/>
          <a:lstStyle>
            <a:lvl1pPr>
              <a:defRPr/>
            </a:lvl1pPr>
          </a:lstStyle>
          <a:p>
            <a:pPr lvl="0"/>
            <a:r>
              <a:rPr lang="en-US" noProof="0" smtClean="0"/>
              <a:t>Select to edit master title</a:t>
            </a:r>
          </a:p>
        </p:txBody>
      </p:sp>
      <p:sp>
        <p:nvSpPr>
          <p:cNvPr id="63491" name="Rectangle 1027"/>
          <p:cNvSpPr>
            <a:spLocks noGrp="1" noChangeArrowheads="1"/>
          </p:cNvSpPr>
          <p:nvPr>
            <p:ph type="subTitle" idx="1"/>
          </p:nvPr>
        </p:nvSpPr>
        <p:spPr>
          <a:xfrm>
            <a:off x="449263" y="1754188"/>
            <a:ext cx="4951412" cy="1752600"/>
          </a:xfrm>
        </p:spPr>
        <p:txBody>
          <a:bodyPr/>
          <a:lstStyle>
            <a:lvl1pPr marL="0" indent="0">
              <a:buFontTx/>
              <a:buNone/>
              <a:defRPr sz="32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noProof="0" smtClean="0"/>
              <a:t>Select to edit master subtitle</a:t>
            </a:r>
          </a:p>
        </p:txBody>
      </p:sp>
      <p:sp>
        <p:nvSpPr>
          <p:cNvPr id="63515" name="Text Box 1051"/>
          <p:cNvSpPr txBox="1">
            <a:spLocks noChangeArrowheads="1"/>
          </p:cNvSpPr>
          <p:nvPr userDrawn="1"/>
        </p:nvSpPr>
        <p:spPr bwMode="auto">
          <a:xfrm>
            <a:off x="427037" y="4366760"/>
            <a:ext cx="4822825" cy="144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50000"/>
              </a:lnSpc>
              <a:buFontTx/>
              <a:buNone/>
            </a:pPr>
            <a:r>
              <a:rPr lang="en-US" sz="1600" dirty="0">
                <a:solidFill>
                  <a:srgbClr val="1D2F68"/>
                </a:solidFill>
              </a:rPr>
              <a:t>Presented to</a:t>
            </a:r>
            <a:r>
              <a:rPr lang="en-US" sz="1600" dirty="0" smtClean="0">
                <a:solidFill>
                  <a:srgbClr val="1D2F68"/>
                </a:solidFill>
              </a:rPr>
              <a:t>:</a:t>
            </a:r>
          </a:p>
          <a:p>
            <a:pPr>
              <a:lnSpc>
                <a:spcPct val="150000"/>
              </a:lnSpc>
              <a:buFontTx/>
              <a:buNone/>
            </a:pPr>
            <a:r>
              <a:rPr lang="en-US" sz="1600" dirty="0" smtClean="0">
                <a:solidFill>
                  <a:srgbClr val="1D2F68"/>
                </a:solidFill>
              </a:rPr>
              <a:t>By:</a:t>
            </a:r>
          </a:p>
          <a:p>
            <a:pPr>
              <a:lnSpc>
                <a:spcPct val="150000"/>
              </a:lnSpc>
              <a:buFontTx/>
              <a:buNone/>
            </a:pPr>
            <a:r>
              <a:rPr lang="en-US" sz="1600" dirty="0" smtClean="0">
                <a:solidFill>
                  <a:srgbClr val="1D2F68"/>
                </a:solidFill>
              </a:rPr>
              <a:t>Date</a:t>
            </a:r>
            <a:r>
              <a:rPr lang="en-US" sz="1600" dirty="0">
                <a:solidFill>
                  <a:srgbClr val="1D2F68"/>
                </a:solidFill>
              </a:rPr>
              <a:t>:</a:t>
            </a:r>
          </a:p>
        </p:txBody>
      </p:sp>
      <p:grpSp>
        <p:nvGrpSpPr>
          <p:cNvPr id="63544" name="Group 1080"/>
          <p:cNvGrpSpPr>
            <a:grpSpLocks/>
          </p:cNvGrpSpPr>
          <p:nvPr userDrawn="1"/>
        </p:nvGrpSpPr>
        <p:grpSpPr bwMode="auto">
          <a:xfrm>
            <a:off x="5873750" y="271463"/>
            <a:ext cx="2895600" cy="909638"/>
            <a:chOff x="3700" y="171"/>
            <a:chExt cx="1824" cy="573"/>
          </a:xfrm>
        </p:grpSpPr>
        <p:pic>
          <p:nvPicPr>
            <p:cNvPr id="63543" name="Picture 1079"/>
            <p:cNvPicPr>
              <a:picLocks noChangeAspect="1" noChangeArrowheads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3700" y="171"/>
              <a:ext cx="573" cy="5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3535" name="Text Box 1071"/>
            <p:cNvSpPr txBox="1">
              <a:spLocks noChangeArrowheads="1"/>
            </p:cNvSpPr>
            <p:nvPr userDrawn="1"/>
          </p:nvSpPr>
          <p:spPr bwMode="ltGray">
            <a:xfrm>
              <a:off x="4288" y="288"/>
              <a:ext cx="1236" cy="3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lnSpc>
                  <a:spcPct val="85000"/>
                </a:lnSpc>
                <a:spcBef>
                  <a:spcPct val="0"/>
                </a:spcBef>
                <a:buFontTx/>
                <a:buNone/>
              </a:pPr>
              <a:r>
                <a:rPr lang="en-US" sz="1800" b="1">
                  <a:solidFill>
                    <a:schemeClr val="bg1"/>
                  </a:solidFill>
                </a:rPr>
                <a:t>Federal Aviation</a:t>
              </a:r>
            </a:p>
            <a:p>
              <a:pPr>
                <a:lnSpc>
                  <a:spcPct val="85000"/>
                </a:lnSpc>
                <a:spcBef>
                  <a:spcPct val="0"/>
                </a:spcBef>
                <a:buFontTx/>
                <a:buNone/>
              </a:pPr>
              <a:r>
                <a:rPr lang="en-US" sz="1800" b="1">
                  <a:solidFill>
                    <a:schemeClr val="bg1"/>
                  </a:solidFill>
                </a:rPr>
                <a:t>Administration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83339" y="6248400"/>
            <a:ext cx="1672032" cy="457200"/>
          </a:xfrm>
        </p:spPr>
        <p:txBody>
          <a:bodyPr/>
          <a:lstStyle>
            <a:lvl1pPr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96798" y="6248400"/>
            <a:ext cx="2895600" cy="457200"/>
          </a:xfrm>
        </p:spPr>
        <p:txBody>
          <a:bodyPr/>
          <a:lstStyle>
            <a:lvl1pPr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636504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78D3ABA1-EA94-43C0-B992-7CBCC31144F1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82553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508125"/>
            <a:ext cx="3948113" cy="43910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95813" y="1508125"/>
            <a:ext cx="3949700" cy="43910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36266C2-23C9-4679-9EA6-D74DA6C8C26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10093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1F6FF14-FC6A-41B6-B2DC-884C6B7C3F2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66315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579F915-29B1-4ADF-B1F4-B9108899500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93718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87D554-CBC1-41AB-90CF-337CEC897EA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99863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wmf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32" name="Rectangle 12"/>
          <p:cNvSpPr>
            <a:spLocks noChangeArrowheads="1"/>
          </p:cNvSpPr>
          <p:nvPr/>
        </p:nvSpPr>
        <p:spPr bwMode="auto">
          <a:xfrm>
            <a:off x="0" y="6035675"/>
            <a:ext cx="9144000" cy="815975"/>
          </a:xfrm>
          <a:prstGeom prst="rect">
            <a:avLst/>
          </a:prstGeom>
          <a:solidFill>
            <a:srgbClr val="1D2F68"/>
          </a:solidFill>
          <a:ln w="9525">
            <a:solidFill>
              <a:srgbClr val="1D2F68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327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428625" y="344488"/>
            <a:ext cx="8472488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Select to edit master title</a:t>
            </a:r>
          </a:p>
        </p:txBody>
      </p:sp>
      <p:sp>
        <p:nvSpPr>
          <p:cNvPr id="56328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508125"/>
            <a:ext cx="8050213" cy="439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Select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56329" name="Rectangle 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09463" y="6248400"/>
            <a:ext cx="173736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FontTx/>
              <a:buNone/>
              <a:defRPr sz="1400">
                <a:solidFill>
                  <a:schemeClr val="bg1">
                    <a:lumMod val="65000"/>
                  </a:schemeClr>
                </a:solidFill>
                <a:latin typeface="Times New Roman" pitchFamily="18" charset="0"/>
              </a:defRPr>
            </a:lvl1pPr>
          </a:lstStyle>
          <a:p>
            <a:endParaRPr lang="en-US" dirty="0"/>
          </a:p>
        </p:txBody>
      </p:sp>
      <p:sp>
        <p:nvSpPr>
          <p:cNvPr id="56330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14356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buFontTx/>
              <a:buNone/>
              <a:defRPr sz="1400">
                <a:solidFill>
                  <a:schemeClr val="bg1">
                    <a:lumMod val="65000"/>
                  </a:schemeClr>
                </a:solidFill>
                <a:latin typeface="Times New Roman" pitchFamily="18" charset="0"/>
              </a:defRPr>
            </a:lvl1pPr>
          </a:lstStyle>
          <a:p>
            <a:endParaRPr lang="en-US" dirty="0"/>
          </a:p>
        </p:txBody>
      </p:sp>
      <p:sp>
        <p:nvSpPr>
          <p:cNvPr id="56331" name="Rectangle 1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651165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FontTx/>
              <a:buNone/>
              <a:defRPr sz="1400">
                <a:solidFill>
                  <a:schemeClr val="bg1">
                    <a:lumMod val="65000"/>
                  </a:schemeClr>
                </a:solidFill>
                <a:latin typeface="Times New Roman" pitchFamily="18" charset="0"/>
              </a:defRPr>
            </a:lvl1pPr>
          </a:lstStyle>
          <a:p>
            <a:fld id="{74438B1A-AF1B-4C8B-993E-1BADE62A2451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56345" name="Group 25"/>
          <p:cNvGrpSpPr>
            <a:grpSpLocks/>
          </p:cNvGrpSpPr>
          <p:nvPr userDrawn="1"/>
        </p:nvGrpSpPr>
        <p:grpSpPr bwMode="auto">
          <a:xfrm>
            <a:off x="5708650" y="6126158"/>
            <a:ext cx="2047875" cy="660400"/>
            <a:chOff x="3596" y="3859"/>
            <a:chExt cx="1290" cy="416"/>
          </a:xfrm>
        </p:grpSpPr>
        <p:pic>
          <p:nvPicPr>
            <p:cNvPr id="56346" name="Picture 26"/>
            <p:cNvPicPr>
              <a:picLocks noChangeAspect="1" noChangeArrowheads="1"/>
            </p:cNvPicPr>
            <p:nvPr userDrawn="1"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3596" y="3859"/>
              <a:ext cx="416" cy="4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6347" name="Text Box 27"/>
            <p:cNvSpPr txBox="1">
              <a:spLocks noChangeArrowheads="1"/>
            </p:cNvSpPr>
            <p:nvPr userDrawn="1"/>
          </p:nvSpPr>
          <p:spPr bwMode="auto">
            <a:xfrm>
              <a:off x="4023" y="3947"/>
              <a:ext cx="863" cy="2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lnSpc>
                  <a:spcPct val="85000"/>
                </a:lnSpc>
                <a:spcBef>
                  <a:spcPct val="0"/>
                </a:spcBef>
                <a:buFontTx/>
                <a:buNone/>
              </a:pPr>
              <a:r>
                <a:rPr lang="en-US" sz="1200" b="1" dirty="0">
                  <a:solidFill>
                    <a:schemeClr val="bg1"/>
                  </a:solidFill>
                </a:rPr>
                <a:t>Federal Aviation</a:t>
              </a:r>
            </a:p>
            <a:p>
              <a:pPr>
                <a:lnSpc>
                  <a:spcPct val="85000"/>
                </a:lnSpc>
                <a:spcBef>
                  <a:spcPct val="0"/>
                </a:spcBef>
                <a:buFontTx/>
                <a:buNone/>
              </a:pPr>
              <a:r>
                <a:rPr lang="en-US" sz="1200" b="1" dirty="0">
                  <a:solidFill>
                    <a:schemeClr val="bg1"/>
                  </a:solidFill>
                </a:rPr>
                <a:t>Administration</a:t>
              </a:r>
            </a:p>
          </p:txBody>
        </p:sp>
      </p:grpSp>
      <p:sp>
        <p:nvSpPr>
          <p:cNvPr id="56349" name="Text Box 29" hidden="1"/>
          <p:cNvSpPr txBox="1">
            <a:spLocks noChangeArrowheads="1"/>
          </p:cNvSpPr>
          <p:nvPr userDrawn="1"/>
        </p:nvSpPr>
        <p:spPr bwMode="auto">
          <a:xfrm>
            <a:off x="449263" y="6205538"/>
            <a:ext cx="4784725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None/>
            </a:pPr>
            <a:r>
              <a:rPr lang="en-US" sz="1200" b="1" dirty="0">
                <a:solidFill>
                  <a:srgbClr val="C0C0C0"/>
                </a:solidFill>
              </a:rPr>
              <a:t>&lt;Presentation Title – Change on Master Slide&gt;</a:t>
            </a:r>
            <a:endParaRPr lang="en-US" sz="1200" dirty="0">
              <a:solidFill>
                <a:srgbClr val="C0C0C0"/>
              </a:solidFill>
            </a:endParaRPr>
          </a:p>
        </p:txBody>
      </p:sp>
      <p:sp>
        <p:nvSpPr>
          <p:cNvPr id="56350" name="Text Box 30" hidden="1"/>
          <p:cNvSpPr txBox="1">
            <a:spLocks noChangeArrowheads="1"/>
          </p:cNvSpPr>
          <p:nvPr userDrawn="1"/>
        </p:nvSpPr>
        <p:spPr bwMode="auto">
          <a:xfrm>
            <a:off x="441325" y="6384925"/>
            <a:ext cx="374015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None/>
            </a:pPr>
            <a:r>
              <a:rPr lang="en-US" sz="1200" dirty="0">
                <a:solidFill>
                  <a:srgbClr val="C0C0C0"/>
                </a:solidFill>
              </a:rPr>
              <a:t>&lt;Date of Presentation – Change on Master Slide&gt;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5" r:id="rId3"/>
    <p:sldLayoutId id="2147483657" r:id="rId4"/>
    <p:sldLayoutId id="2147483658" r:id="rId5"/>
    <p:sldLayoutId id="2147483660" r:id="rId6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fontAlgn="base">
        <a:spcBef>
          <a:spcPct val="0"/>
        </a:spcBef>
        <a:spcAft>
          <a:spcPct val="0"/>
        </a:spcAft>
        <a:defRPr sz="4000" b="1">
          <a:solidFill>
            <a:srgbClr val="1D2F68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000" b="1">
          <a:solidFill>
            <a:srgbClr val="1D2F68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4000" b="1">
          <a:solidFill>
            <a:srgbClr val="1D2F68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4000" b="1">
          <a:solidFill>
            <a:srgbClr val="1D2F68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4000" b="1">
          <a:solidFill>
            <a:srgbClr val="1D2F68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 b="1">
          <a:solidFill>
            <a:srgbClr val="1D2F68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 b="1">
          <a:solidFill>
            <a:srgbClr val="1D2F68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 b="1">
          <a:solidFill>
            <a:srgbClr val="1D2F68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 b="1">
          <a:solidFill>
            <a:srgbClr val="1D2F68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28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32" name="Rectangle 12"/>
          <p:cNvSpPr>
            <a:spLocks noChangeArrowheads="1"/>
          </p:cNvSpPr>
          <p:nvPr/>
        </p:nvSpPr>
        <p:spPr bwMode="auto">
          <a:xfrm>
            <a:off x="0" y="6035675"/>
            <a:ext cx="9144000" cy="81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56327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428625" y="344488"/>
            <a:ext cx="8472488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Select to edit master title</a:t>
            </a:r>
          </a:p>
        </p:txBody>
      </p:sp>
      <p:sp>
        <p:nvSpPr>
          <p:cNvPr id="56328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508125"/>
            <a:ext cx="8050213" cy="439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Select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56329" name="Rectangle 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09463" y="6248400"/>
            <a:ext cx="173736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FontTx/>
              <a:buNone/>
              <a:defRPr sz="1400">
                <a:solidFill>
                  <a:schemeClr val="accent6"/>
                </a:solidFill>
                <a:latin typeface="Times New Roman" pitchFamily="18" charset="0"/>
              </a:defRPr>
            </a:lvl1pPr>
          </a:lstStyle>
          <a:p>
            <a:endParaRPr lang="en-US" dirty="0"/>
          </a:p>
        </p:txBody>
      </p:sp>
      <p:sp>
        <p:nvSpPr>
          <p:cNvPr id="56330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14356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buFontTx/>
              <a:buNone/>
              <a:defRPr sz="1400">
                <a:solidFill>
                  <a:schemeClr val="accent6"/>
                </a:solidFill>
                <a:latin typeface="Times New Roman" pitchFamily="18" charset="0"/>
              </a:defRPr>
            </a:lvl1pPr>
          </a:lstStyle>
          <a:p>
            <a:endParaRPr lang="en-US" dirty="0"/>
          </a:p>
        </p:txBody>
      </p:sp>
      <p:sp>
        <p:nvSpPr>
          <p:cNvPr id="56331" name="Rectangle 1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651165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FontTx/>
              <a:buNone/>
              <a:defRPr sz="1400">
                <a:solidFill>
                  <a:schemeClr val="accent6"/>
                </a:solidFill>
                <a:latin typeface="Times New Roman" pitchFamily="18" charset="0"/>
              </a:defRPr>
            </a:lvl1pPr>
          </a:lstStyle>
          <a:p>
            <a:fld id="{74438B1A-AF1B-4C8B-993E-1BADE62A2451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56345" name="Group 25"/>
          <p:cNvGrpSpPr>
            <a:grpSpLocks/>
          </p:cNvGrpSpPr>
          <p:nvPr userDrawn="1"/>
        </p:nvGrpSpPr>
        <p:grpSpPr bwMode="auto">
          <a:xfrm>
            <a:off x="5708650" y="6126158"/>
            <a:ext cx="2047875" cy="660400"/>
            <a:chOff x="3596" y="3859"/>
            <a:chExt cx="1290" cy="416"/>
          </a:xfrm>
        </p:grpSpPr>
        <p:pic>
          <p:nvPicPr>
            <p:cNvPr id="56346" name="Picture 26"/>
            <p:cNvPicPr>
              <a:picLocks noChangeAspect="1" noChangeArrowheads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3596" y="3859"/>
              <a:ext cx="416" cy="4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6347" name="Text Box 27"/>
            <p:cNvSpPr txBox="1">
              <a:spLocks noChangeArrowheads="1"/>
            </p:cNvSpPr>
            <p:nvPr userDrawn="1"/>
          </p:nvSpPr>
          <p:spPr bwMode="auto">
            <a:xfrm>
              <a:off x="4023" y="3947"/>
              <a:ext cx="863" cy="2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lnSpc>
                  <a:spcPct val="85000"/>
                </a:lnSpc>
                <a:spcBef>
                  <a:spcPct val="0"/>
                </a:spcBef>
                <a:buFontTx/>
                <a:buNone/>
              </a:pPr>
              <a:r>
                <a:rPr lang="en-US" sz="1200" b="1" dirty="0">
                  <a:solidFill>
                    <a:schemeClr val="accent6"/>
                  </a:solidFill>
                </a:rPr>
                <a:t>Federal Aviation</a:t>
              </a:r>
            </a:p>
            <a:p>
              <a:pPr>
                <a:lnSpc>
                  <a:spcPct val="85000"/>
                </a:lnSpc>
                <a:spcBef>
                  <a:spcPct val="0"/>
                </a:spcBef>
                <a:buFontTx/>
                <a:buNone/>
              </a:pPr>
              <a:r>
                <a:rPr lang="en-US" sz="1200" b="1" dirty="0">
                  <a:solidFill>
                    <a:schemeClr val="accent6"/>
                  </a:solidFill>
                </a:rPr>
                <a:t>Administration</a:t>
              </a:r>
            </a:p>
          </p:txBody>
        </p:sp>
      </p:grpSp>
      <p:sp>
        <p:nvSpPr>
          <p:cNvPr id="56349" name="Text Box 29" hidden="1"/>
          <p:cNvSpPr txBox="1">
            <a:spLocks noChangeArrowheads="1"/>
          </p:cNvSpPr>
          <p:nvPr userDrawn="1"/>
        </p:nvSpPr>
        <p:spPr bwMode="auto">
          <a:xfrm>
            <a:off x="449263" y="6205538"/>
            <a:ext cx="4784725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None/>
            </a:pPr>
            <a:r>
              <a:rPr lang="en-US" sz="1200" b="1" dirty="0">
                <a:solidFill>
                  <a:srgbClr val="C0C0C0"/>
                </a:solidFill>
              </a:rPr>
              <a:t>&lt;Presentation Title – Change on Master Slide&gt;</a:t>
            </a:r>
            <a:endParaRPr lang="en-US" sz="1200" dirty="0">
              <a:solidFill>
                <a:srgbClr val="C0C0C0"/>
              </a:solidFill>
            </a:endParaRPr>
          </a:p>
        </p:txBody>
      </p:sp>
      <p:sp>
        <p:nvSpPr>
          <p:cNvPr id="56350" name="Text Box 30" hidden="1"/>
          <p:cNvSpPr txBox="1">
            <a:spLocks noChangeArrowheads="1"/>
          </p:cNvSpPr>
          <p:nvPr userDrawn="1"/>
        </p:nvSpPr>
        <p:spPr bwMode="auto">
          <a:xfrm>
            <a:off x="441325" y="6384925"/>
            <a:ext cx="374015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None/>
            </a:pPr>
            <a:r>
              <a:rPr lang="en-US" sz="1200" dirty="0">
                <a:solidFill>
                  <a:srgbClr val="C0C0C0"/>
                </a:solidFill>
              </a:rPr>
              <a:t>&lt;Date of Presentation – Change on Master Slide&gt;</a:t>
            </a:r>
          </a:p>
        </p:txBody>
      </p:sp>
    </p:spTree>
    <p:extLst>
      <p:ext uri="{BB962C8B-B14F-4D97-AF65-F5344CB8AC3E}">
        <p14:creationId xmlns:p14="http://schemas.microsoft.com/office/powerpoint/2010/main" val="2988165268"/>
      </p:ext>
    </p:extLst>
  </p:cSld>
  <p:clrMap bg1="lt1" tx1="dk1" bg2="lt2" tx2="dk2" accent1="accent1" accent2="accent2" accent3="accent3" accent4="accent4" accent5="accent5" accent6="accent6" hlink="hlink" folHlink="folHlink"/>
  <p:timing>
    <p:tnLst>
      <p:par>
        <p:cTn id="1" dur="indefinite" restart="never" nodeType="tmRoot"/>
      </p:par>
    </p:tnLst>
  </p:timing>
  <p:hf hdr="0" ftr="0" dt="0"/>
  <p:txStyles>
    <p:titleStyle>
      <a:lvl1pPr algn="l" rtl="0" fontAlgn="base">
        <a:spcBef>
          <a:spcPct val="0"/>
        </a:spcBef>
        <a:spcAft>
          <a:spcPct val="0"/>
        </a:spcAft>
        <a:defRPr sz="4000" b="1">
          <a:solidFill>
            <a:srgbClr val="1D2F68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000" b="1">
          <a:solidFill>
            <a:srgbClr val="1D2F68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4000" b="1">
          <a:solidFill>
            <a:srgbClr val="1D2F68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4000" b="1">
          <a:solidFill>
            <a:srgbClr val="1D2F68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4000" b="1">
          <a:solidFill>
            <a:srgbClr val="1D2F68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 b="1">
          <a:solidFill>
            <a:srgbClr val="1D2F68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 b="1">
          <a:solidFill>
            <a:srgbClr val="1D2F68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 b="1">
          <a:solidFill>
            <a:srgbClr val="1D2F68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 b="1">
          <a:solidFill>
            <a:srgbClr val="1D2F68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28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9" name="Rectangle 11"/>
          <p:cNvSpPr>
            <a:spLocks noGrp="1" noChangeArrowheads="1"/>
          </p:cNvSpPr>
          <p:nvPr>
            <p:ph type="ctrTitle"/>
          </p:nvPr>
        </p:nvSpPr>
        <p:spPr>
          <a:xfrm>
            <a:off x="365621" y="688611"/>
            <a:ext cx="4983162" cy="1395412"/>
          </a:xfrm>
        </p:spPr>
        <p:txBody>
          <a:bodyPr/>
          <a:lstStyle/>
          <a:p>
            <a:r>
              <a:rPr lang="en-US" sz="3200" dirty="0" smtClean="0"/>
              <a:t>Introduction to Emergency Evacuation Wayfinding</a:t>
            </a:r>
            <a:endParaRPr lang="en-US" sz="3200" dirty="0"/>
          </a:p>
        </p:txBody>
      </p:sp>
      <p:sp>
        <p:nvSpPr>
          <p:cNvPr id="32785" name="Text Box 17"/>
          <p:cNvSpPr txBox="1">
            <a:spLocks noChangeArrowheads="1"/>
          </p:cNvSpPr>
          <p:nvPr/>
        </p:nvSpPr>
        <p:spPr bwMode="auto">
          <a:xfrm>
            <a:off x="1754188" y="4412151"/>
            <a:ext cx="346551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None/>
            </a:pPr>
            <a:r>
              <a:rPr lang="en-US" sz="1200" dirty="0" smtClean="0"/>
              <a:t>7</a:t>
            </a:r>
            <a:r>
              <a:rPr lang="en-US" sz="1200" baseline="30000" dirty="0" smtClean="0"/>
              <a:t>th</a:t>
            </a:r>
            <a:r>
              <a:rPr lang="en-US" sz="1200" dirty="0" smtClean="0"/>
              <a:t> Triennial International Aircraft Fire and Cabin Safety Research Conference</a:t>
            </a:r>
            <a:endParaRPr lang="en-US" sz="1200" dirty="0"/>
          </a:p>
        </p:txBody>
      </p:sp>
      <p:sp>
        <p:nvSpPr>
          <p:cNvPr id="32786" name="Text Box 18"/>
          <p:cNvSpPr txBox="1">
            <a:spLocks noChangeArrowheads="1"/>
          </p:cNvSpPr>
          <p:nvPr/>
        </p:nvSpPr>
        <p:spPr bwMode="auto">
          <a:xfrm>
            <a:off x="911537" y="5001509"/>
            <a:ext cx="3465512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None/>
            </a:pPr>
            <a:r>
              <a:rPr lang="en-US" sz="1200" dirty="0" smtClean="0"/>
              <a:t>Cynthia L. Corbett</a:t>
            </a:r>
            <a:endParaRPr lang="en-US" sz="1200" dirty="0"/>
          </a:p>
        </p:txBody>
      </p:sp>
      <p:sp>
        <p:nvSpPr>
          <p:cNvPr id="32787" name="Text Box 19"/>
          <p:cNvSpPr txBox="1">
            <a:spLocks noChangeArrowheads="1"/>
          </p:cNvSpPr>
          <p:nvPr/>
        </p:nvSpPr>
        <p:spPr bwMode="auto">
          <a:xfrm>
            <a:off x="1040096" y="5475094"/>
            <a:ext cx="3465513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None/>
            </a:pPr>
            <a:r>
              <a:rPr lang="en-US" sz="1200" dirty="0" smtClean="0"/>
              <a:t>December </a:t>
            </a:r>
            <a:r>
              <a:rPr lang="en-US" sz="1200" dirty="0" smtClean="0"/>
              <a:t>3, </a:t>
            </a:r>
            <a:r>
              <a:rPr lang="en-US" sz="1200" dirty="0" smtClean="0"/>
              <a:t>2013</a:t>
            </a:r>
            <a:endParaRPr lang="en-US" sz="12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6">
            <a:lumMod val="20000"/>
            <a:lumOff val="80000"/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4558" y="175676"/>
            <a:ext cx="8472488" cy="609600"/>
          </a:xfrm>
        </p:spPr>
        <p:txBody>
          <a:bodyPr/>
          <a:lstStyle/>
          <a:p>
            <a:r>
              <a:rPr lang="en-US" sz="3200" dirty="0" smtClean="0"/>
              <a:t>Introduction to Wayfinding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9368" y="815927"/>
            <a:ext cx="8050213" cy="4815938"/>
          </a:xfrm>
        </p:spPr>
        <p:txBody>
          <a:bodyPr/>
          <a:lstStyle/>
          <a:p>
            <a:r>
              <a:rPr lang="en-US" dirty="0" smtClean="0"/>
              <a:t>Encompasses all aspects of human travel</a:t>
            </a:r>
          </a:p>
          <a:p>
            <a:pPr lvl="1"/>
            <a:r>
              <a:rPr lang="en-US" dirty="0" smtClean="0"/>
              <a:t>Layout of environmental routes</a:t>
            </a:r>
          </a:p>
          <a:p>
            <a:pPr lvl="2"/>
            <a:r>
              <a:rPr lang="en-US" dirty="0" smtClean="0"/>
              <a:t>Paths</a:t>
            </a:r>
          </a:p>
          <a:p>
            <a:pPr lvl="2"/>
            <a:r>
              <a:rPr lang="en-US" dirty="0" smtClean="0"/>
              <a:t>Roadways</a:t>
            </a:r>
          </a:p>
          <a:p>
            <a:pPr lvl="2"/>
            <a:r>
              <a:rPr lang="en-US" dirty="0" smtClean="0"/>
              <a:t>Hallways and Corridors</a:t>
            </a:r>
          </a:p>
          <a:p>
            <a:pPr lvl="2"/>
            <a:r>
              <a:rPr lang="en-US" dirty="0" smtClean="0"/>
              <a:t>Aisles, Passageways and Egress Routes</a:t>
            </a:r>
          </a:p>
          <a:p>
            <a:pPr lvl="1"/>
            <a:r>
              <a:rPr lang="en-US" dirty="0" smtClean="0"/>
              <a:t>Enhanced by signs, symbols and signals</a:t>
            </a:r>
          </a:p>
          <a:p>
            <a:pPr lvl="2"/>
            <a:r>
              <a:rPr lang="en-US" dirty="0" smtClean="0"/>
              <a:t>Roadway Markers</a:t>
            </a:r>
          </a:p>
          <a:p>
            <a:pPr lvl="2"/>
            <a:r>
              <a:rPr lang="en-US" dirty="0" smtClean="0"/>
              <a:t>Directional Signs</a:t>
            </a:r>
          </a:p>
          <a:p>
            <a:pPr lvl="2"/>
            <a:r>
              <a:rPr lang="en-US" dirty="0" smtClean="0"/>
              <a:t>Exit Locators</a:t>
            </a:r>
          </a:p>
          <a:p>
            <a:pPr lvl="1"/>
            <a:r>
              <a:rPr lang="en-US" dirty="0" smtClean="0"/>
              <a:t>Behaviorally, actions related to identifying significant indicators related to getting from one place to another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3ABA1-EA94-43C0-B992-7CBCC31144F1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5333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6">
            <a:lumMod val="20000"/>
            <a:lumOff val="80000"/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Wayfinding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508126"/>
            <a:ext cx="8050213" cy="2993536"/>
          </a:xfrm>
        </p:spPr>
        <p:txBody>
          <a:bodyPr/>
          <a:lstStyle/>
          <a:p>
            <a:r>
              <a:rPr lang="en-US" dirty="0" smtClean="0"/>
              <a:t>The dynamic interaction of humans and technology that demands an ever-growing array of information and presentation technology to yield a safe and successful.</a:t>
            </a:r>
          </a:p>
          <a:p>
            <a:r>
              <a:rPr lang="en-US" dirty="0" smtClean="0"/>
              <a:t>In transport aviation, related to emergency evacuation…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3ABA1-EA94-43C0-B992-7CBCC31144F1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4688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6">
            <a:lumMod val="20000"/>
            <a:lumOff val="80000"/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Wayfinding Technology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6947" y="1072026"/>
            <a:ext cx="4895557" cy="2627777"/>
          </a:xfrm>
        </p:spPr>
        <p:txBody>
          <a:bodyPr/>
          <a:lstStyle/>
          <a:p>
            <a:r>
              <a:rPr lang="en-US" dirty="0" smtClean="0"/>
              <a:t>Visual Systems</a:t>
            </a:r>
          </a:p>
          <a:p>
            <a:pPr lvl="1"/>
            <a:r>
              <a:rPr lang="en-US" dirty="0" smtClean="0"/>
              <a:t>Interior Emergency Lighting</a:t>
            </a:r>
          </a:p>
          <a:p>
            <a:pPr lvl="1"/>
            <a:r>
              <a:rPr lang="en-US" dirty="0" smtClean="0"/>
              <a:t>Floor Proximity Escape Path Marking</a:t>
            </a:r>
          </a:p>
          <a:p>
            <a:pPr lvl="2"/>
            <a:r>
              <a:rPr lang="en-US" dirty="0" smtClean="0"/>
              <a:t>Incandescent lamps and LEDs</a:t>
            </a:r>
          </a:p>
          <a:p>
            <a:pPr lvl="2"/>
            <a:r>
              <a:rPr lang="en-US" dirty="0" smtClean="0"/>
              <a:t>Directional indicators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3ABA1-EA94-43C0-B992-7CBCC31144F1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5" name="SimulatorSmokeWalkingout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214423" y="1179342"/>
            <a:ext cx="3563815" cy="2672861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095" y="3759347"/>
            <a:ext cx="2652783" cy="2103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3282313" y="3943296"/>
            <a:ext cx="4895557" cy="9589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lvl="2"/>
            <a:r>
              <a:rPr lang="en-US" dirty="0" smtClean="0"/>
              <a:t>Electroluminescence</a:t>
            </a:r>
          </a:p>
          <a:p>
            <a:pPr lvl="2"/>
            <a:r>
              <a:rPr lang="en-US" dirty="0" smtClean="0"/>
              <a:t>Photoluminescence</a:t>
            </a:r>
          </a:p>
          <a:p>
            <a:pPr lvl="1"/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2313" y="4820181"/>
            <a:ext cx="5495925" cy="1628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9650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6">
            <a:lumMod val="20000"/>
            <a:lumOff val="80000"/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8691" y="453048"/>
            <a:ext cx="8050213" cy="4391025"/>
          </a:xfrm>
        </p:spPr>
        <p:txBody>
          <a:bodyPr/>
          <a:lstStyle/>
          <a:p>
            <a:pPr lvl="1"/>
            <a:r>
              <a:rPr lang="en-US" dirty="0" smtClean="0"/>
              <a:t>Interior Emergency Exit Marking and Locating Signs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3ABA1-EA94-43C0-B992-7CBCC31144F1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434" y="1157018"/>
            <a:ext cx="2166047" cy="21823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7408" y="1807123"/>
            <a:ext cx="4929264" cy="15322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3634" y="3713871"/>
            <a:ext cx="6403038" cy="25321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25925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6">
            <a:lumMod val="20000"/>
            <a:lumOff val="80000"/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9367" y="523388"/>
            <a:ext cx="8050213" cy="1009992"/>
          </a:xfrm>
        </p:spPr>
        <p:txBody>
          <a:bodyPr/>
          <a:lstStyle/>
          <a:p>
            <a:pPr lvl="1"/>
            <a:r>
              <a:rPr lang="en-US" dirty="0" smtClean="0"/>
              <a:t>Light Amplification by Stimulated Emission of Radiation (LASER) Technology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3ABA1-EA94-43C0-B992-7CBCC31144F1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999" y="1471712"/>
            <a:ext cx="3090788" cy="20578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76" y="4096126"/>
            <a:ext cx="9005451" cy="17735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11539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6">
            <a:lumMod val="20000"/>
            <a:lumOff val="80000"/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1232" y="467116"/>
            <a:ext cx="8050213" cy="967789"/>
          </a:xfrm>
        </p:spPr>
        <p:txBody>
          <a:bodyPr/>
          <a:lstStyle/>
          <a:p>
            <a:pPr lvl="1"/>
            <a:r>
              <a:rPr lang="en-US" dirty="0" smtClean="0"/>
              <a:t>Exterior Emergency Lighting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3ABA1-EA94-43C0-B992-7CBCC31144F1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226" y="984739"/>
            <a:ext cx="5090062" cy="25450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767" y="3895530"/>
            <a:ext cx="8659276" cy="22661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5023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6">
            <a:lumMod val="20000"/>
            <a:lumOff val="80000"/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2046" y="607794"/>
            <a:ext cx="4167554" cy="3922004"/>
          </a:xfrm>
        </p:spPr>
        <p:txBody>
          <a:bodyPr/>
          <a:lstStyle/>
          <a:p>
            <a:r>
              <a:rPr lang="en-US" dirty="0" smtClean="0"/>
              <a:t>Auditory Systems</a:t>
            </a:r>
          </a:p>
          <a:p>
            <a:pPr lvl="1"/>
            <a:r>
              <a:rPr lang="en-US" dirty="0" smtClean="0"/>
              <a:t>Directional sound signals/voice messages</a:t>
            </a:r>
          </a:p>
          <a:p>
            <a:pPr lvl="1"/>
            <a:r>
              <a:rPr lang="en-US" dirty="0" smtClean="0"/>
              <a:t>Spoken messages</a:t>
            </a:r>
          </a:p>
          <a:p>
            <a:r>
              <a:rPr lang="en-US" dirty="0" smtClean="0"/>
              <a:t>Tactile Systems</a:t>
            </a:r>
          </a:p>
          <a:p>
            <a:pPr lvl="1"/>
            <a:r>
              <a:rPr lang="en-US" dirty="0" smtClean="0"/>
              <a:t>Braille</a:t>
            </a:r>
          </a:p>
          <a:p>
            <a:pPr lvl="1"/>
            <a:r>
              <a:rPr lang="en-US" dirty="0" err="1" smtClean="0"/>
              <a:t>Tactiovisual</a:t>
            </a:r>
            <a:r>
              <a:rPr lang="en-US" dirty="0" smtClean="0"/>
              <a:t> systems</a:t>
            </a:r>
          </a:p>
          <a:p>
            <a:endParaRPr lang="en-US" dirty="0" smtClean="0"/>
          </a:p>
          <a:p>
            <a:pPr lvl="1"/>
            <a:endParaRPr lang="en-US" dirty="0" smtClean="0"/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3ABA1-EA94-43C0-B992-7CBCC31144F1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8440" y="1938507"/>
            <a:ext cx="5037774" cy="38855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45411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6">
            <a:lumMod val="20000"/>
            <a:lumOff val="80000"/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Electronic </a:t>
            </a:r>
            <a:r>
              <a:rPr lang="en-US" sz="3200" dirty="0" smtClean="0"/>
              <a:t>Information</a:t>
            </a:r>
            <a:r>
              <a:rPr lang="en-US" dirty="0" smtClean="0"/>
              <a:t> Technology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0020" y="1142366"/>
            <a:ext cx="4671059" cy="5296534"/>
          </a:xfrm>
        </p:spPr>
        <p:txBody>
          <a:bodyPr/>
          <a:lstStyle/>
          <a:p>
            <a:r>
              <a:rPr lang="en-US" dirty="0" smtClean="0"/>
              <a:t>Virtual Environments</a:t>
            </a:r>
          </a:p>
          <a:p>
            <a:pPr lvl="1"/>
            <a:r>
              <a:rPr lang="en-US" dirty="0" smtClean="0"/>
              <a:t>Simulation</a:t>
            </a:r>
          </a:p>
          <a:p>
            <a:pPr lvl="1"/>
            <a:r>
              <a:rPr lang="en-US" dirty="0" smtClean="0"/>
              <a:t>Modeling</a:t>
            </a:r>
          </a:p>
          <a:p>
            <a:r>
              <a:rPr lang="en-US" dirty="0" smtClean="0"/>
              <a:t>Augmented Reality</a:t>
            </a:r>
          </a:p>
          <a:p>
            <a:pPr lvl="1"/>
            <a:r>
              <a:rPr lang="en-US" dirty="0" smtClean="0"/>
              <a:t>Navigation</a:t>
            </a:r>
          </a:p>
          <a:p>
            <a:r>
              <a:rPr lang="en-US" dirty="0" smtClean="0"/>
              <a:t>Persuasive Technology</a:t>
            </a:r>
          </a:p>
          <a:p>
            <a:pPr lvl="1"/>
            <a:r>
              <a:rPr lang="en-US" dirty="0" smtClean="0"/>
              <a:t>Change attitude</a:t>
            </a:r>
          </a:p>
          <a:p>
            <a:pPr lvl="1"/>
            <a:r>
              <a:rPr lang="en-US" dirty="0" smtClean="0"/>
              <a:t>Modify Behavior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3ABA1-EA94-43C0-B992-7CBCC31144F1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0032" y="3343739"/>
            <a:ext cx="3738404" cy="24750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83341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87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3ABA1-EA94-43C0-B992-7CBCC31144F1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746761" y="655320"/>
            <a:ext cx="7345680" cy="5676899"/>
          </a:xfrm>
        </p:spPr>
        <p:txBody>
          <a:bodyPr/>
          <a:lstStyle/>
          <a:p>
            <a:r>
              <a:rPr lang="en-US" sz="2400" dirty="0" smtClean="0">
                <a:solidFill>
                  <a:srgbClr val="FFFF00"/>
                </a:solidFill>
              </a:rPr>
              <a:t>Symbolic Exit Signs</a:t>
            </a:r>
          </a:p>
          <a:p>
            <a:r>
              <a:rPr lang="en-US" sz="2400" dirty="0" smtClean="0">
                <a:solidFill>
                  <a:srgbClr val="FFFF00"/>
                </a:solidFill>
              </a:rPr>
              <a:t>Comprehension of Briefing Card Elements</a:t>
            </a:r>
          </a:p>
          <a:p>
            <a:r>
              <a:rPr lang="en-US" sz="2400" dirty="0" smtClean="0">
                <a:solidFill>
                  <a:srgbClr val="FFFF00"/>
                </a:solidFill>
              </a:rPr>
              <a:t>Computer-based Evacuation Aids</a:t>
            </a:r>
          </a:p>
          <a:p>
            <a:r>
              <a:rPr lang="en-US" sz="2400" dirty="0" smtClean="0">
                <a:solidFill>
                  <a:srgbClr val="FFFF00"/>
                </a:solidFill>
              </a:rPr>
              <a:t>Pre-flight Safety Announcement and Humor</a:t>
            </a:r>
          </a:p>
          <a:p>
            <a:r>
              <a:rPr lang="en-US" sz="2400" dirty="0" smtClean="0">
                <a:solidFill>
                  <a:srgbClr val="FFFF00"/>
                </a:solidFill>
              </a:rPr>
              <a:t>Learning Cabin Safety Through Play</a:t>
            </a:r>
          </a:p>
          <a:p>
            <a:r>
              <a:rPr lang="en-US" sz="2400" dirty="0" smtClean="0">
                <a:solidFill>
                  <a:srgbClr val="FFFF00"/>
                </a:solidFill>
              </a:rPr>
              <a:t>Computer Simulations</a:t>
            </a:r>
          </a:p>
          <a:p>
            <a:pPr lvl="1"/>
            <a:r>
              <a:rPr lang="en-US" dirty="0" smtClean="0">
                <a:solidFill>
                  <a:srgbClr val="FFFF00"/>
                </a:solidFill>
              </a:rPr>
              <a:t>Crew Redirection</a:t>
            </a:r>
          </a:p>
          <a:p>
            <a:pPr lvl="1"/>
            <a:r>
              <a:rPr lang="en-US" dirty="0" smtClean="0">
                <a:solidFill>
                  <a:srgbClr val="FFFF00"/>
                </a:solidFill>
              </a:rPr>
              <a:t>Emergency Evacuation</a:t>
            </a:r>
          </a:p>
          <a:p>
            <a:pPr lvl="1"/>
            <a:r>
              <a:rPr lang="en-US" dirty="0" smtClean="0">
                <a:solidFill>
                  <a:srgbClr val="FFFF00"/>
                </a:solidFill>
              </a:rPr>
              <a:t>Evacuation Certification</a:t>
            </a:r>
          </a:p>
          <a:p>
            <a:pPr lvl="1"/>
            <a:r>
              <a:rPr lang="en-US" dirty="0" smtClean="0">
                <a:solidFill>
                  <a:srgbClr val="FFFF00"/>
                </a:solidFill>
              </a:rPr>
              <a:t>Injured Passengers</a:t>
            </a:r>
          </a:p>
          <a:p>
            <a:r>
              <a:rPr lang="en-US" sz="2400" dirty="0" err="1" smtClean="0">
                <a:solidFill>
                  <a:srgbClr val="FFFF00"/>
                </a:solidFill>
              </a:rPr>
              <a:t>Intercrew</a:t>
            </a:r>
            <a:r>
              <a:rPr lang="en-US" sz="2400" dirty="0" smtClean="0">
                <a:solidFill>
                  <a:srgbClr val="FFFF00"/>
                </a:solidFill>
              </a:rPr>
              <a:t> Relations</a:t>
            </a:r>
          </a:p>
          <a:p>
            <a:r>
              <a:rPr lang="en-US" sz="2400" dirty="0" smtClean="0">
                <a:solidFill>
                  <a:srgbClr val="FFFF00"/>
                </a:solidFill>
              </a:rPr>
              <a:t>Emergency Equipment</a:t>
            </a:r>
          </a:p>
          <a:p>
            <a:endParaRPr lang="en-US" dirty="0" smtClean="0">
              <a:solidFill>
                <a:srgbClr val="FFFF00"/>
              </a:solidFill>
            </a:endParaRPr>
          </a:p>
          <a:p>
            <a:pPr marL="457200" lvl="1" indent="0">
              <a:buNone/>
            </a:pPr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8111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Custom Design">
  <a:themeElements>
    <a:clrScheme name="1_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Custom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Char char="•"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Char char="•"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  <a:txDef>
      <a:spPr bwMode="auto"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chemeClr val="tx1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>
        <a:spAutoFit/>
      </a:bodyPr>
      <a:lstStyle>
        <a:defPPr>
          <a:buFontTx/>
          <a:buNone/>
          <a:defRPr sz="1200" b="1" dirty="0">
            <a:solidFill>
              <a:srgbClr val="C0C0C0"/>
            </a:solidFill>
          </a:defRPr>
        </a:defPPr>
      </a:lstStyle>
    </a:txDef>
  </a:objectDefaults>
  <a:extraClrSchemeLst>
    <a:extraClrScheme>
      <a:clrScheme name="1_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Custom Design">
  <a:themeElements>
    <a:clrScheme name="1_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Custom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Char char="•"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Char char="•"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  <a:txDef>
      <a:spPr bwMode="auto"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chemeClr val="tx1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>
        <a:spAutoFit/>
      </a:bodyPr>
      <a:lstStyle>
        <a:defPPr>
          <a:buFontTx/>
          <a:buNone/>
          <a:defRPr sz="1200" b="1" dirty="0">
            <a:solidFill>
              <a:srgbClr val="C0C0C0"/>
            </a:solidFill>
          </a:defRPr>
        </a:defPPr>
      </a:lstStyle>
    </a:txDef>
  </a:objectDefaults>
  <a:extraClrSchemeLst>
    <a:extraClrScheme>
      <a:clrScheme name="1_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9036</TotalTime>
  <Words>225</Words>
  <Application>Microsoft Office PowerPoint</Application>
  <PresentationFormat>On-screen Show (4:3)</PresentationFormat>
  <Paragraphs>68</Paragraphs>
  <Slides>10</Slides>
  <Notes>1</Notes>
  <HiddenSlides>0</HiddenSlides>
  <MMClips>1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10</vt:i4>
      </vt:variant>
    </vt:vector>
  </HeadingPairs>
  <TitlesOfParts>
    <vt:vector size="12" baseType="lpstr">
      <vt:lpstr>1_Custom Design</vt:lpstr>
      <vt:lpstr>2_Custom Design</vt:lpstr>
      <vt:lpstr>Introduction to Emergency Evacuation Wayfinding</vt:lpstr>
      <vt:lpstr>Introduction to Wayfinding</vt:lpstr>
      <vt:lpstr>Wayfinding</vt:lpstr>
      <vt:lpstr>Wayfinding Technology</vt:lpstr>
      <vt:lpstr>PowerPoint Presentation</vt:lpstr>
      <vt:lpstr>PowerPoint Presentation</vt:lpstr>
      <vt:lpstr>PowerPoint Presentation</vt:lpstr>
      <vt:lpstr>PowerPoint Presentation</vt:lpstr>
      <vt:lpstr>Electronic Information Technology</vt:lpstr>
      <vt:lpstr>PowerPoint Presentation</vt:lpstr>
    </vt:vector>
  </TitlesOfParts>
  <Company>FAA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MTONEY</dc:creator>
  <cp:lastModifiedBy>AVS Enterprise</cp:lastModifiedBy>
  <cp:revision>224</cp:revision>
  <cp:lastPrinted>2013-11-25T18:33:15Z</cp:lastPrinted>
  <dcterms:created xsi:type="dcterms:W3CDTF">2005-01-28T20:32:53Z</dcterms:created>
  <dcterms:modified xsi:type="dcterms:W3CDTF">2013-11-29T22:21:16Z</dcterms:modified>
</cp:coreProperties>
</file>