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m4v" ContentType="video/unknown"/>
  <Default Extension="emf" ContentType="image/x-emf"/>
  <Default Extension="rels" ContentType="application/vnd.openxmlformats-package.relationships+xml"/>
  <Default Extension="vml" ContentType="application/vnd.openxmlformats-officedocument.vmlDrawing"/>
  <Default Extension="docx" ContentType="application/vnd.openxmlformats-officedocument.wordprocessingml.document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embeddings/oleObject1.bin" ContentType="application/vnd.openxmlformats-officedocument.oleObject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41" r:id="rId1"/>
  </p:sldMasterIdLst>
  <p:notesMasterIdLst>
    <p:notesMasterId r:id="rId30"/>
  </p:notesMasterIdLst>
  <p:sldIdLst>
    <p:sldId id="261" r:id="rId2"/>
    <p:sldId id="262" r:id="rId3"/>
    <p:sldId id="263" r:id="rId4"/>
    <p:sldId id="264" r:id="rId5"/>
    <p:sldId id="265" r:id="rId6"/>
    <p:sldId id="266" r:id="rId7"/>
    <p:sldId id="267" r:id="rId8"/>
    <p:sldId id="268" r:id="rId9"/>
    <p:sldId id="269" r:id="rId10"/>
    <p:sldId id="257" r:id="rId11"/>
    <p:sldId id="270" r:id="rId12"/>
    <p:sldId id="259" r:id="rId13"/>
    <p:sldId id="271" r:id="rId14"/>
    <p:sldId id="272" r:id="rId15"/>
    <p:sldId id="273" r:id="rId16"/>
    <p:sldId id="274" r:id="rId17"/>
    <p:sldId id="275" r:id="rId18"/>
    <p:sldId id="276" r:id="rId19"/>
    <p:sldId id="277" r:id="rId20"/>
    <p:sldId id="278" r:id="rId21"/>
    <p:sldId id="279" r:id="rId22"/>
    <p:sldId id="280" r:id="rId23"/>
    <p:sldId id="281" r:id="rId24"/>
    <p:sldId id="282" r:id="rId25"/>
    <p:sldId id="284" r:id="rId26"/>
    <p:sldId id="287" r:id="rId27"/>
    <p:sldId id="285" r:id="rId28"/>
    <p:sldId id="283" r:id="rId2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>
        <p:scale>
          <a:sx n="100" d="100"/>
          <a:sy n="100" d="100"/>
        </p:scale>
        <p:origin x="-1000" y="-1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notesMaster" Target="notesMasters/notesMaster1.xml"/><Relationship Id="rId31" Type="http://schemas.openxmlformats.org/officeDocument/2006/relationships/printerSettings" Target="printerSettings/printerSettings1.bin"/><Relationship Id="rId32" Type="http://schemas.openxmlformats.org/officeDocument/2006/relationships/presProps" Target="presProps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viewProps" Target="viewProps.xml"/><Relationship Id="rId34" Type="http://schemas.openxmlformats.org/officeDocument/2006/relationships/theme" Target="theme/theme1.xml"/><Relationship Id="rId35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png"/><Relationship Id="rId2" Type="http://schemas.openxmlformats.org/officeDocument/2006/relationships/image" Target="../media/image22.png"/><Relationship Id="rId3" Type="http://schemas.openxmlformats.org/officeDocument/2006/relationships/image" Target="../media/image23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2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F358D5-A3EE-FB48-951C-F5A022F375E3}" type="datetimeFigureOut">
              <a:rPr lang="en-US" smtClean="0"/>
              <a:t>11/18/13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23FB3D9-3FFE-8C4F-A5D1-7CA7DC14557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33632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3FB3D9-3FFE-8C4F-A5D1-7CA7DC14557F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30350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3FB3D9-3FFE-8C4F-A5D1-7CA7DC14557F}" type="slidenum">
              <a:rPr lang="en-US" smtClean="0"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75570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F1E8D-5349-3849-9968-E646B2509800}" type="datetimeFigureOut">
              <a:rPr lang="en-US" smtClean="0"/>
              <a:t>11/18/13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b="1" dirty="0" smtClean="0"/>
              <a:t>The Seventh Triennial International Fire &amp; Cabin Safety Research Conference</a:t>
            </a:r>
            <a:r>
              <a:rPr lang="en-US" b="1" i="1" dirty="0" smtClean="0"/>
              <a:t/>
            </a:r>
            <a:br>
              <a:rPr lang="en-US" b="1" i="1" dirty="0" smtClean="0"/>
            </a:b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4A37A-AFC2-4A01-80A1-FC20F2C0D5B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7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007888"/>
            <a:ext cx="7772400" cy="1470025"/>
          </a:xfrm>
        </p:spPr>
        <p:txBody>
          <a:bodyPr/>
          <a:lstStyle>
            <a:lvl1pPr algn="ctr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F1E8D-5349-3849-9968-E646B2509800}" type="datetimeFigureOut">
              <a:rPr lang="en-US" smtClean="0"/>
              <a:t>11/18/13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83C0B-699D-1D46-969D-88FB8759F1FF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79248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4962525"/>
            <a:ext cx="7885113" cy="1362075"/>
          </a:xfrm>
        </p:spPr>
        <p:txBody>
          <a:bodyPr anchor="t"/>
          <a:lstStyle>
            <a:lvl1pPr algn="l">
              <a:defRPr sz="3200" b="0" i="0" cap="all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3462338"/>
            <a:ext cx="7885113" cy="1500187"/>
          </a:xfrm>
        </p:spPr>
        <p:txBody>
          <a:bodyPr anchor="b">
            <a:normAutofit/>
          </a:bodyPr>
          <a:lstStyle>
            <a:lvl1pPr marL="0" indent="0">
              <a:buNone/>
              <a:defRPr sz="1700" baseline="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F1E8D-5349-3849-9968-E646B2509800}" type="datetimeFigureOut">
              <a:rPr lang="en-US" smtClean="0"/>
              <a:t>11/18/13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83C0B-699D-1D46-969D-88FB8759F1FF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3733800" cy="4114800"/>
          </a:xfrm>
        </p:spPr>
        <p:txBody>
          <a:bodyPr/>
          <a:lstStyle>
            <a:lvl5pPr>
              <a:defRPr/>
            </a:lvl5pPr>
            <a:lvl6pPr>
              <a:buClr>
                <a:schemeClr val="tx2"/>
              </a:buClr>
              <a:buFont typeface="Arial" pitchFamily="34" charset="0"/>
              <a:buChar char="•"/>
              <a:defRPr/>
            </a:lvl6pPr>
            <a:lvl7pPr>
              <a:buClr>
                <a:schemeClr val="tx2"/>
              </a:buClr>
              <a:buFont typeface="Arial" pitchFamily="34" charset="0"/>
              <a:buChar char="•"/>
              <a:defRPr/>
            </a:lvl7pPr>
            <a:lvl8pPr>
              <a:buClr>
                <a:schemeClr val="tx2"/>
              </a:buClr>
              <a:buFont typeface="Arial" pitchFamily="34" charset="0"/>
              <a:buChar char="•"/>
              <a:defRPr/>
            </a:lvl8pPr>
            <a:lvl9pPr>
              <a:buClr>
                <a:schemeClr val="tx2"/>
              </a:buClr>
              <a:buFont typeface="Arial" pitchFamily="34" charset="0"/>
              <a:buChar char="•"/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1600200"/>
            <a:ext cx="3733800" cy="41148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F1E8D-5349-3849-9968-E646B2509800}" type="datetimeFigureOut">
              <a:rPr lang="en-US" smtClean="0"/>
              <a:t>11/18/13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83C0B-699D-1D46-969D-88FB8759F1FF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2209800"/>
            <a:ext cx="37338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2209800"/>
            <a:ext cx="37338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199"/>
            <a:ext cx="3733800" cy="574675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00600" y="1600199"/>
            <a:ext cx="3733800" cy="574675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F1E8D-5349-3849-9968-E646B2509800}" type="datetimeFigureOut">
              <a:rPr lang="en-US" smtClean="0"/>
              <a:t>11/18/13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83C0B-699D-1D46-969D-88FB8759F1FF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F1E8D-5349-3849-9968-E646B2509800}" type="datetimeFigureOut">
              <a:rPr lang="en-US" smtClean="0"/>
              <a:t>11/18/13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83C0B-699D-1D46-969D-88FB8759F1FF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F1E8D-5349-3849-9968-E646B2509800}" type="datetimeFigureOut">
              <a:rPr lang="en-US" smtClean="0"/>
              <a:t>11/18/13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83C0B-699D-1D46-969D-88FB8759F1FF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962400" y="1447800"/>
            <a:ext cx="4648200" cy="4267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1447800"/>
            <a:ext cx="2971800" cy="109728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12648" y="2547891"/>
            <a:ext cx="2971800" cy="3167109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F1E8D-5349-3849-9968-E646B2509800}" type="datetimeFigureOut">
              <a:rPr lang="en-US" smtClean="0"/>
              <a:t>11/18/13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4A37A-AFC2-4A01-80A1-FC20F2C0D5B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orizon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447800"/>
            <a:ext cx="2971800" cy="109728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657344" y="1447800"/>
            <a:ext cx="3419856" cy="3474720"/>
          </a:xfrm>
          <a:custGeom>
            <a:avLst/>
            <a:gdLst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74450 w 3419856"/>
              <a:gd name="connsiteY9" fmla="*/ 3429000 h 3429000"/>
              <a:gd name="connsiteX10" fmla="*/ 21806 w 3419856"/>
              <a:gd name="connsiteY10" fmla="*/ 3407194 h 3429000"/>
              <a:gd name="connsiteX11" fmla="*/ 0 w 3419856"/>
              <a:gd name="connsiteY11" fmla="*/ 3354550 h 3429000"/>
              <a:gd name="connsiteX12" fmla="*/ 0 w 3419856"/>
              <a:gd name="connsiteY12" fmla="*/ 74450 h 3429000"/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21806 w 3419856"/>
              <a:gd name="connsiteY9" fmla="*/ 3407194 h 3429000"/>
              <a:gd name="connsiteX10" fmla="*/ 0 w 3419856"/>
              <a:gd name="connsiteY10" fmla="*/ 3354550 h 3429000"/>
              <a:gd name="connsiteX11" fmla="*/ 0 w 3419856"/>
              <a:gd name="connsiteY11" fmla="*/ 74450 h 3429000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8026"/>
              <a:gd name="connsiteY0" fmla="*/ 74450 h 3910007"/>
              <a:gd name="connsiteX1" fmla="*/ 21806 w 3968026"/>
              <a:gd name="connsiteY1" fmla="*/ 21806 h 3910007"/>
              <a:gd name="connsiteX2" fmla="*/ 74450 w 3968026"/>
              <a:gd name="connsiteY2" fmla="*/ 0 h 3910007"/>
              <a:gd name="connsiteX3" fmla="*/ 3345406 w 3968026"/>
              <a:gd name="connsiteY3" fmla="*/ 0 h 3910007"/>
              <a:gd name="connsiteX4" fmla="*/ 3398050 w 3968026"/>
              <a:gd name="connsiteY4" fmla="*/ 21806 h 3910007"/>
              <a:gd name="connsiteX5" fmla="*/ 3419856 w 3968026"/>
              <a:gd name="connsiteY5" fmla="*/ 74450 h 3910007"/>
              <a:gd name="connsiteX6" fmla="*/ 3419856 w 3968026"/>
              <a:gd name="connsiteY6" fmla="*/ 3354550 h 3910007"/>
              <a:gd name="connsiteX7" fmla="*/ 3398050 w 3968026"/>
              <a:gd name="connsiteY7" fmla="*/ 3407194 h 3910007"/>
              <a:gd name="connsiteX8" fmla="*/ 0 w 3968026"/>
              <a:gd name="connsiteY8" fmla="*/ 3354550 h 3910007"/>
              <a:gd name="connsiteX9" fmla="*/ 0 w 3968026"/>
              <a:gd name="connsiteY9" fmla="*/ 74450 h 3910007"/>
              <a:gd name="connsiteX0" fmla="*/ 0 w 3419856"/>
              <a:gd name="connsiteY0" fmla="*/ 74450 h 3901233"/>
              <a:gd name="connsiteX1" fmla="*/ 21806 w 3419856"/>
              <a:gd name="connsiteY1" fmla="*/ 21806 h 3901233"/>
              <a:gd name="connsiteX2" fmla="*/ 74450 w 3419856"/>
              <a:gd name="connsiteY2" fmla="*/ 0 h 3901233"/>
              <a:gd name="connsiteX3" fmla="*/ 3345406 w 3419856"/>
              <a:gd name="connsiteY3" fmla="*/ 0 h 3901233"/>
              <a:gd name="connsiteX4" fmla="*/ 3398050 w 3419856"/>
              <a:gd name="connsiteY4" fmla="*/ 21806 h 3901233"/>
              <a:gd name="connsiteX5" fmla="*/ 3419856 w 3419856"/>
              <a:gd name="connsiteY5" fmla="*/ 74450 h 3901233"/>
              <a:gd name="connsiteX6" fmla="*/ 3419856 w 3419856"/>
              <a:gd name="connsiteY6" fmla="*/ 3354550 h 3901233"/>
              <a:gd name="connsiteX7" fmla="*/ 0 w 3419856"/>
              <a:gd name="connsiteY7" fmla="*/ 3354550 h 3901233"/>
              <a:gd name="connsiteX8" fmla="*/ 0 w 3419856"/>
              <a:gd name="connsiteY8" fmla="*/ 74450 h 3901233"/>
              <a:gd name="connsiteX0" fmla="*/ 0 w 3419856"/>
              <a:gd name="connsiteY0" fmla="*/ 74450 h 3354550"/>
              <a:gd name="connsiteX1" fmla="*/ 21806 w 3419856"/>
              <a:gd name="connsiteY1" fmla="*/ 21806 h 3354550"/>
              <a:gd name="connsiteX2" fmla="*/ 74450 w 3419856"/>
              <a:gd name="connsiteY2" fmla="*/ 0 h 3354550"/>
              <a:gd name="connsiteX3" fmla="*/ 3345406 w 3419856"/>
              <a:gd name="connsiteY3" fmla="*/ 0 h 3354550"/>
              <a:gd name="connsiteX4" fmla="*/ 3398050 w 3419856"/>
              <a:gd name="connsiteY4" fmla="*/ 21806 h 3354550"/>
              <a:gd name="connsiteX5" fmla="*/ 3419856 w 3419856"/>
              <a:gd name="connsiteY5" fmla="*/ 74450 h 3354550"/>
              <a:gd name="connsiteX6" fmla="*/ 3419856 w 3419856"/>
              <a:gd name="connsiteY6" fmla="*/ 3354550 h 3354550"/>
              <a:gd name="connsiteX7" fmla="*/ 0 w 3419856"/>
              <a:gd name="connsiteY7" fmla="*/ 3354550 h 3354550"/>
              <a:gd name="connsiteX8" fmla="*/ 0 w 3419856"/>
              <a:gd name="connsiteY8" fmla="*/ 74450 h 3354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419856" h="3354550">
                <a:moveTo>
                  <a:pt x="0" y="74450"/>
                </a:moveTo>
                <a:cubicBezTo>
                  <a:pt x="0" y="54705"/>
                  <a:pt x="7844" y="35768"/>
                  <a:pt x="21806" y="21806"/>
                </a:cubicBezTo>
                <a:cubicBezTo>
                  <a:pt x="35768" y="7844"/>
                  <a:pt x="54705" y="0"/>
                  <a:pt x="74450" y="0"/>
                </a:cubicBezTo>
                <a:lnTo>
                  <a:pt x="3345406" y="0"/>
                </a:lnTo>
                <a:cubicBezTo>
                  <a:pt x="3365151" y="0"/>
                  <a:pt x="3384088" y="7844"/>
                  <a:pt x="3398050" y="21806"/>
                </a:cubicBezTo>
                <a:cubicBezTo>
                  <a:pt x="3412012" y="35768"/>
                  <a:pt x="3419856" y="54705"/>
                  <a:pt x="3419856" y="74450"/>
                </a:cubicBezTo>
                <a:lnTo>
                  <a:pt x="3419856" y="3354550"/>
                </a:lnTo>
                <a:lnTo>
                  <a:pt x="0" y="3354550"/>
                </a:lnTo>
                <a:lnTo>
                  <a:pt x="0" y="74450"/>
                </a:lnTo>
                <a:close/>
              </a:path>
            </a:pathLst>
          </a:custGeom>
        </p:spPr>
        <p:txBody>
          <a:bodyPr>
            <a:normAutofit/>
          </a:bodyPr>
          <a:lstStyle>
            <a:lvl1pPr marL="0" indent="0" algn="ctr">
              <a:buNone/>
              <a:defRPr sz="2000" baseline="0">
                <a:solidFill>
                  <a:schemeClr val="tx1">
                    <a:lumMod val="6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547890"/>
            <a:ext cx="2971800" cy="2405109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F1E8D-5349-3849-9968-E646B2509800}" type="datetimeFigureOut">
              <a:rPr lang="en-US" smtClean="0"/>
              <a:t>11/18/13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83C0B-699D-1D46-969D-88FB8759F1FF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F1E8D-5349-3849-9968-E646B2509800}" type="datetimeFigureOut">
              <a:rPr lang="en-US" smtClean="0"/>
              <a:t>11/18/13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83C0B-699D-1D46-969D-88FB8759F1FF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F1E8D-5349-3849-9968-E646B2509800}" type="datetimeFigureOut">
              <a:rPr lang="en-US" smtClean="0"/>
              <a:t>11/18/13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83C0B-699D-1D46-969D-88FB8759F1FF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7924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15000" y="6356350"/>
            <a:ext cx="1524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strike="noStrike" spc="60" baseline="0">
                <a:solidFill>
                  <a:schemeClr val="tx1"/>
                </a:solidFill>
              </a:defRPr>
            </a:lvl1pPr>
          </a:lstStyle>
          <a:p>
            <a:fld id="{4BEF1E8D-5349-3849-9968-E646B2509800}" type="datetimeFigureOut">
              <a:rPr lang="en-US" smtClean="0"/>
              <a:t>11/18/13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cap="all" spc="60" baseline="0">
                <a:solidFill>
                  <a:schemeClr val="tx1"/>
                </a:solidFill>
              </a:defRPr>
            </a:lvl1pPr>
          </a:lstStyle>
          <a:p>
            <a:r>
              <a:rPr lang="en-US" b="1" dirty="0" smtClean="0"/>
              <a:t>The Seventh Triennial International Fire &amp; Cabin Safety Research Conference</a:t>
            </a:r>
            <a:r>
              <a:rPr lang="en-US" b="1" i="1" dirty="0" smtClean="0"/>
              <a:t/>
            </a:r>
            <a:br>
              <a:rPr lang="en-US" b="1" i="1" dirty="0" smtClean="0"/>
            </a:b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43800" y="6356350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aseline="0">
                <a:solidFill>
                  <a:schemeClr val="tx1"/>
                </a:solidFill>
              </a:defRPr>
            </a:lvl1pPr>
          </a:lstStyle>
          <a:p>
            <a:fld id="{3A083C0B-699D-1D46-969D-88FB8759F1FF}" type="slidenum">
              <a:rPr lang="en-US" smtClean="0"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42" r:id="rId1"/>
    <p:sldLayoutId id="2147483743" r:id="rId2"/>
    <p:sldLayoutId id="2147483744" r:id="rId3"/>
    <p:sldLayoutId id="2147483745" r:id="rId4"/>
    <p:sldLayoutId id="2147483746" r:id="rId5"/>
    <p:sldLayoutId id="2147483747" r:id="rId6"/>
    <p:sldLayoutId id="2147483748" r:id="rId7"/>
    <p:sldLayoutId id="2147483749" r:id="rId8"/>
    <p:sldLayoutId id="2147483750" r:id="rId9"/>
    <p:sldLayoutId id="2147483751" r:id="rId10"/>
    <p:sldLayoutId id="2147483752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3000" kern="1200" cap="all" spc="50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4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4" Type="http://schemas.openxmlformats.org/officeDocument/2006/relationships/image" Target="../media/image12.png"/><Relationship Id="rId5" Type="http://schemas.openxmlformats.org/officeDocument/2006/relationships/image" Target="../media/image13.png"/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Relationship Id="rId3" Type="http://schemas.openxmlformats.org/officeDocument/2006/relationships/image" Target="../media/image1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4" Type="http://schemas.openxmlformats.org/officeDocument/2006/relationships/image" Target="../media/image16.jpeg"/><Relationship Id="rId5" Type="http://schemas.openxmlformats.org/officeDocument/2006/relationships/image" Target="../media/image17.jpeg"/><Relationship Id="rId6" Type="http://schemas.openxmlformats.org/officeDocument/2006/relationships/image" Target="../media/image18.png"/><Relationship Id="rId7" Type="http://schemas.openxmlformats.org/officeDocument/2006/relationships/image" Target="../media/image19.jpg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1.docx"/><Relationship Id="rId4" Type="http://schemas.openxmlformats.org/officeDocument/2006/relationships/image" Target="../media/image21.png"/><Relationship Id="rId5" Type="http://schemas.openxmlformats.org/officeDocument/2006/relationships/package" Target="../embeddings/Microsoft_Word_Document2.docx"/><Relationship Id="rId6" Type="http://schemas.openxmlformats.org/officeDocument/2006/relationships/image" Target="../media/image22.png"/><Relationship Id="rId7" Type="http://schemas.openxmlformats.org/officeDocument/2006/relationships/package" Target="../embeddings/Microsoft_Word_Document3.docx"/><Relationship Id="rId8" Type="http://schemas.openxmlformats.org/officeDocument/2006/relationships/image" Target="../media/image23.png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24.png"/><Relationship Id="rId1" Type="http://schemas.microsoft.com/office/2007/relationships/media" Target="../media/media1.m4v"/><Relationship Id="rId2" Type="http://schemas.openxmlformats.org/officeDocument/2006/relationships/video" Target="../media/media1.m4v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4" Type="http://schemas.openxmlformats.org/officeDocument/2006/relationships/image" Target="../media/image26.emf"/><Relationship Id="rId5" Type="http://schemas.openxmlformats.org/officeDocument/2006/relationships/image" Target="../media/image27.png"/><Relationship Id="rId6" Type="http://schemas.openxmlformats.org/officeDocument/2006/relationships/image" Target="../media/image28.png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29.png"/><Relationship Id="rId5" Type="http://schemas.openxmlformats.org/officeDocument/2006/relationships/image" Target="../media/image30.jpeg"/><Relationship Id="rId6" Type="http://schemas.openxmlformats.org/officeDocument/2006/relationships/image" Target="../media/image31.jpeg"/><Relationship Id="rId1" Type="http://schemas.microsoft.com/office/2007/relationships/media" Target="../media/media2.m4v"/><Relationship Id="rId2" Type="http://schemas.openxmlformats.org/officeDocument/2006/relationships/video" Target="../media/media2.m4v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4" Type="http://schemas.openxmlformats.org/officeDocument/2006/relationships/image" Target="../media/image32.emf"/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3.emf"/><Relationship Id="rId3" Type="http://schemas.openxmlformats.org/officeDocument/2006/relationships/image" Target="../media/image34.emf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5.emf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6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7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8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9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40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41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42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43.emf"/><Relationship Id="rId3" Type="http://schemas.openxmlformats.org/officeDocument/2006/relationships/image" Target="../media/image44.emf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45.emf"/><Relationship Id="rId3" Type="http://schemas.openxmlformats.org/officeDocument/2006/relationships/image" Target="../media/image46.emf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4" Type="http://schemas.openxmlformats.org/officeDocument/2006/relationships/image" Target="../media/image48.jpeg"/><Relationship Id="rId5" Type="http://schemas.openxmlformats.org/officeDocument/2006/relationships/image" Target="../media/image49.jpeg"/><Relationship Id="rId6" Type="http://schemas.openxmlformats.org/officeDocument/2006/relationships/image" Target="../media/image50.jpeg"/><Relationship Id="rId7" Type="http://schemas.openxmlformats.org/officeDocument/2006/relationships/image" Target="../media/image51.png"/><Relationship Id="rId8" Type="http://schemas.openxmlformats.org/officeDocument/2006/relationships/image" Target="../media/image52.jpg"/><Relationship Id="rId9" Type="http://schemas.openxmlformats.org/officeDocument/2006/relationships/image" Target="../media/image53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4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4" Type="http://schemas.openxmlformats.org/officeDocument/2006/relationships/image" Target="../media/image57.jpeg"/><Relationship Id="rId5" Type="http://schemas.openxmlformats.org/officeDocument/2006/relationships/image" Target="../media/image58.jpg"/><Relationship Id="rId6" Type="http://schemas.openxmlformats.org/officeDocument/2006/relationships/image" Target="../media/image59.jpg"/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55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959466"/>
            <a:ext cx="6400800" cy="1752600"/>
          </a:xfrm>
        </p:spPr>
        <p:txBody>
          <a:bodyPr>
            <a:normAutofit/>
          </a:bodyPr>
          <a:lstStyle/>
          <a:p>
            <a:r>
              <a:rPr lang="en-US" dirty="0"/>
              <a:t>J. G. Quintiere</a:t>
            </a:r>
            <a:r>
              <a:rPr lang="en-US" baseline="30000" dirty="0"/>
              <a:t>1</a:t>
            </a:r>
            <a:r>
              <a:rPr lang="en-US" dirty="0"/>
              <a:t> and S. B. Crowley</a:t>
            </a:r>
            <a:r>
              <a:rPr lang="en-US" baseline="30000" dirty="0"/>
              <a:t>2</a:t>
            </a:r>
            <a:endParaRPr lang="en-US" dirty="0"/>
          </a:p>
          <a:p>
            <a:r>
              <a:rPr lang="en-US" sz="2600" baseline="30000" dirty="0"/>
              <a:t>1</a:t>
            </a:r>
            <a:r>
              <a:rPr lang="en-US" sz="2600" dirty="0"/>
              <a:t> University of Maryland, College Park, MD</a:t>
            </a:r>
          </a:p>
          <a:p>
            <a:r>
              <a:rPr lang="en-US" sz="2600" baseline="30000" dirty="0"/>
              <a:t>2</a:t>
            </a:r>
            <a:r>
              <a:rPr lang="en-US" sz="2600" dirty="0"/>
              <a:t> FAA </a:t>
            </a:r>
            <a:r>
              <a:rPr lang="en-US" sz="2600" dirty="0" smtClean="0"/>
              <a:t>Tech Ctr</a:t>
            </a:r>
            <a:r>
              <a:rPr lang="en-US" sz="2600" dirty="0"/>
              <a:t>., Atlantic City, NJ</a:t>
            </a:r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701094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US" dirty="0"/>
              <a:t>Thermal Dynamics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of </a:t>
            </a:r>
            <a:r>
              <a:rPr lang="en-US" dirty="0"/>
              <a:t>18650 Li-ion </a:t>
            </a:r>
            <a:r>
              <a:rPr lang="en-US" dirty="0" smtClean="0"/>
              <a:t>Batteries in Runaway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90181" y="1847978"/>
            <a:ext cx="2537413" cy="1730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49630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Objective</a:t>
            </a:r>
            <a:endParaRPr lang="en-US" dirty="0"/>
          </a:p>
        </p:txBody>
      </p:sp>
      <p:sp>
        <p:nvSpPr>
          <p:cNvPr id="5" name="Vertical Text Placeholder 4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2"/>
                </a:solidFill>
              </a:rPr>
              <a:t>Measure energy produced during “Runaway”</a:t>
            </a:r>
          </a:p>
          <a:p>
            <a:r>
              <a:rPr lang="en-US" dirty="0" smtClean="0"/>
              <a:t>Runaway: Rapid exothermic release of chemical energy</a:t>
            </a:r>
          </a:p>
          <a:p>
            <a:pPr lvl="1"/>
            <a:r>
              <a:rPr lang="en-US" dirty="0" smtClean="0"/>
              <a:t>Battery chemistry out of control</a:t>
            </a:r>
          </a:p>
          <a:p>
            <a:pPr lvl="1"/>
            <a:r>
              <a:rPr lang="en-US" dirty="0" smtClean="0"/>
              <a:t>Rate of reaction increases with temperature</a:t>
            </a:r>
          </a:p>
          <a:p>
            <a:pPr lvl="1"/>
            <a:r>
              <a:rPr lang="en-US" dirty="0" smtClean="0"/>
              <a:t>Energy release exceeds heat loss</a:t>
            </a:r>
          </a:p>
          <a:p>
            <a:pPr indent="-285750"/>
            <a:r>
              <a:rPr lang="en-US" dirty="0" smtClean="0"/>
              <a:t>Results</a:t>
            </a:r>
          </a:p>
          <a:p>
            <a:pPr lvl="1"/>
            <a:r>
              <a:rPr lang="en-US" dirty="0" smtClean="0"/>
              <a:t>High temperature</a:t>
            </a:r>
          </a:p>
          <a:p>
            <a:pPr lvl="1"/>
            <a:r>
              <a:rPr lang="en-US" dirty="0" smtClean="0"/>
              <a:t>Combustion</a:t>
            </a:r>
          </a:p>
          <a:p>
            <a:pPr lvl="1"/>
            <a:r>
              <a:rPr lang="en-US" dirty="0" smtClean="0"/>
              <a:t>Hot debris</a:t>
            </a:r>
          </a:p>
          <a:p>
            <a:pPr marL="57150" indent="0">
              <a:buNone/>
            </a:pPr>
            <a:endParaRPr lang="en-US" dirty="0" smtClean="0"/>
          </a:p>
          <a:p>
            <a:pPr marL="57150" indent="0">
              <a:buNone/>
            </a:pP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6734" y="3158067"/>
            <a:ext cx="3200400" cy="24257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190066" y="5214435"/>
            <a:ext cx="26891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Typical battery runaway event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56628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Typical li ion battery</a:t>
            </a:r>
            <a:endParaRPr lang="en-US" dirty="0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18650: 18 mm diameter, </a:t>
            </a:r>
            <a:r>
              <a:rPr lang="en-US" dirty="0" smtClean="0"/>
              <a:t>65 </a:t>
            </a:r>
            <a:r>
              <a:rPr lang="en-US" dirty="0" smtClean="0"/>
              <a:t>mm length</a:t>
            </a:r>
          </a:p>
          <a:p>
            <a:r>
              <a:rPr lang="en-US" dirty="0" smtClean="0"/>
              <a:t>~ 44 g</a:t>
            </a:r>
          </a:p>
          <a:p>
            <a:r>
              <a:rPr lang="en-US" dirty="0" smtClean="0"/>
              <a:t>Anode</a:t>
            </a:r>
          </a:p>
          <a:p>
            <a:pPr lvl="1"/>
            <a:r>
              <a:rPr lang="en-US" dirty="0" smtClean="0"/>
              <a:t>Graphite, Copper</a:t>
            </a:r>
          </a:p>
          <a:p>
            <a:r>
              <a:rPr lang="en-US" dirty="0" smtClean="0"/>
              <a:t>Cathode</a:t>
            </a:r>
          </a:p>
          <a:p>
            <a:pPr lvl="1"/>
            <a:r>
              <a:rPr lang="en-US" dirty="0" smtClean="0"/>
              <a:t>Li oxide, aluminum</a:t>
            </a:r>
          </a:p>
          <a:p>
            <a:r>
              <a:rPr lang="en-US" dirty="0" smtClean="0"/>
              <a:t>Separator</a:t>
            </a:r>
          </a:p>
          <a:p>
            <a:pPr lvl="1"/>
            <a:r>
              <a:rPr lang="en-US" dirty="0" smtClean="0"/>
              <a:t>PE or PP membrane</a:t>
            </a:r>
          </a:p>
          <a:p>
            <a:pPr lvl="1"/>
            <a:r>
              <a:rPr lang="en-US" dirty="0" smtClean="0"/>
              <a:t>Regulates ion flow</a:t>
            </a:r>
          </a:p>
          <a:p>
            <a:r>
              <a:rPr lang="en-US" dirty="0" smtClean="0"/>
              <a:t>Electrolyte</a:t>
            </a:r>
          </a:p>
          <a:p>
            <a:pPr lvl="1"/>
            <a:r>
              <a:rPr lang="en-US" dirty="0" smtClean="0"/>
              <a:t>Organic combustible</a:t>
            </a:r>
          </a:p>
          <a:p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96314" y="894608"/>
            <a:ext cx="1534219" cy="1046059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11488" y="2219219"/>
            <a:ext cx="3215550" cy="27432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4" name="Straight Arrow Connector 13"/>
          <p:cNvCxnSpPr/>
          <p:nvPr/>
        </p:nvCxnSpPr>
        <p:spPr>
          <a:xfrm>
            <a:off x="1862667" y="2455334"/>
            <a:ext cx="5418666" cy="10922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>
            <a:off x="1972733" y="3183467"/>
            <a:ext cx="3191934" cy="8636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>
            <a:off x="1972733" y="3945467"/>
            <a:ext cx="4385734" cy="3810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 flipV="1">
            <a:off x="2133600" y="4597400"/>
            <a:ext cx="4013200" cy="36501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2" name="Picture 21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70793" y="5165619"/>
            <a:ext cx="2234512" cy="9144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636366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Causes of thermal runaway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Thermal			       </a:t>
            </a:r>
            <a:r>
              <a:rPr lang="en-US" dirty="0" smtClean="0">
                <a:solidFill>
                  <a:schemeClr val="tx2"/>
                </a:solidFill>
              </a:rPr>
              <a:t>All lead to temperature increase and    					     acceleration of chemical decomposition</a:t>
            </a:r>
          </a:p>
          <a:p>
            <a:pPr lvl="1"/>
            <a:r>
              <a:rPr lang="en-US" dirty="0" smtClean="0"/>
              <a:t>Critical temperature triggers</a:t>
            </a:r>
          </a:p>
          <a:p>
            <a:pPr lvl="1"/>
            <a:r>
              <a:rPr lang="en-US" dirty="0" smtClean="0"/>
              <a:t>Due to heat source</a:t>
            </a:r>
          </a:p>
          <a:p>
            <a:pPr lvl="1"/>
            <a:r>
              <a:rPr lang="en-US" dirty="0" smtClean="0"/>
              <a:t>Separator melts, inoperative</a:t>
            </a:r>
          </a:p>
          <a:p>
            <a:r>
              <a:rPr lang="en-US" dirty="0" smtClean="0"/>
              <a:t>Mechanical</a:t>
            </a:r>
          </a:p>
          <a:p>
            <a:pPr lvl="1"/>
            <a:r>
              <a:rPr lang="en-US" dirty="0" smtClean="0"/>
              <a:t>Physical damage</a:t>
            </a:r>
          </a:p>
          <a:p>
            <a:pPr lvl="1"/>
            <a:r>
              <a:rPr lang="en-US" dirty="0" smtClean="0"/>
              <a:t>Li dendrite grows to cause short</a:t>
            </a:r>
          </a:p>
          <a:p>
            <a:r>
              <a:rPr lang="en-US" dirty="0" smtClean="0"/>
              <a:t>Electrical</a:t>
            </a:r>
          </a:p>
          <a:p>
            <a:pPr lvl="1"/>
            <a:r>
              <a:rPr lang="en-US" dirty="0" smtClean="0"/>
              <a:t>Overcharge</a:t>
            </a:r>
          </a:p>
          <a:p>
            <a:pPr lvl="1"/>
            <a:r>
              <a:rPr lang="en-US" dirty="0" smtClean="0"/>
              <a:t>Rapid discharge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72567" y="2476500"/>
            <a:ext cx="2841986" cy="27432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46133" y="5345668"/>
            <a:ext cx="21527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Hazard: one bad apple!</a:t>
            </a:r>
            <a:endParaRPr lang="en-US" dirty="0">
              <a:solidFill>
                <a:srgbClr val="FF66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32714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sz="quarter" idx="13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00777" y="4013200"/>
            <a:ext cx="2496581" cy="1371600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7" y="397009"/>
            <a:ext cx="3582590" cy="1097280"/>
          </a:xfrm>
        </p:spPr>
        <p:txBody>
          <a:bodyPr/>
          <a:lstStyle/>
          <a:p>
            <a:r>
              <a:rPr lang="en-US" sz="2400" dirty="0" smtClean="0"/>
              <a:t>Background from literature</a:t>
            </a:r>
            <a:endParaRPr lang="en-US" sz="2400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half" idx="2"/>
          </p:nvPr>
        </p:nvSpPr>
        <p:spPr>
          <a:xfrm>
            <a:off x="612647" y="1765301"/>
            <a:ext cx="4399619" cy="3619500"/>
          </a:xfrm>
        </p:spPr>
        <p:txBody>
          <a:bodyPr>
            <a:normAutofit fontScale="92500" lnSpcReduction="20000"/>
          </a:bodyPr>
          <a:lstStyle/>
          <a:p>
            <a:pPr marL="285750" indent="-285750">
              <a:buFont typeface="Arial"/>
              <a:buChar char="•"/>
            </a:pPr>
            <a:r>
              <a:rPr lang="en-US" sz="1800" dirty="0" smtClean="0"/>
              <a:t>0ver 30 years of R &amp; D on Li-ion batteries</a:t>
            </a:r>
          </a:p>
          <a:p>
            <a:pPr marL="285750" indent="-285750">
              <a:buFont typeface="Arial"/>
              <a:buChar char="•"/>
            </a:pPr>
            <a:r>
              <a:rPr lang="en-US" sz="1800" dirty="0" smtClean="0"/>
              <a:t>Increasing applications</a:t>
            </a:r>
          </a:p>
          <a:p>
            <a:pPr marL="285750" indent="-285750">
              <a:buFont typeface="Arial"/>
              <a:buChar char="•"/>
            </a:pPr>
            <a:r>
              <a:rPr lang="en-US" sz="1800" dirty="0"/>
              <a:t>M</a:t>
            </a:r>
            <a:r>
              <a:rPr lang="en-US" sz="1800" dirty="0" smtClean="0"/>
              <a:t>odeling of Runaway</a:t>
            </a:r>
          </a:p>
          <a:p>
            <a:pPr marL="742950" lvl="1" indent="-285750">
              <a:buFont typeface="Arial"/>
              <a:buChar char="•"/>
            </a:pPr>
            <a:r>
              <a:rPr lang="en-US" sz="1900" dirty="0"/>
              <a:t>Sophisticated</a:t>
            </a:r>
            <a:endParaRPr lang="en-US" sz="1900" dirty="0" smtClean="0"/>
          </a:p>
          <a:p>
            <a:pPr marL="742950" lvl="1" indent="-285750">
              <a:buFont typeface="Arial"/>
              <a:buChar char="•"/>
            </a:pPr>
            <a:r>
              <a:rPr lang="en-US" sz="1800" dirty="0" smtClean="0"/>
              <a:t>Up to 6 decomposition reactions</a:t>
            </a:r>
          </a:p>
          <a:p>
            <a:pPr marL="742950" lvl="1" indent="-285750">
              <a:buFont typeface="Arial"/>
              <a:buChar char="•"/>
            </a:pPr>
            <a:r>
              <a:rPr lang="en-US" sz="1800" dirty="0" smtClean="0"/>
              <a:t>CFD thermo-</a:t>
            </a:r>
            <a:r>
              <a:rPr lang="en-US" sz="1800" dirty="0" err="1" smtClean="0"/>
              <a:t>chem</a:t>
            </a:r>
            <a:r>
              <a:rPr lang="en-US" sz="1800" dirty="0" smtClean="0"/>
              <a:t>-electrical analyses</a:t>
            </a:r>
          </a:p>
          <a:p>
            <a:endParaRPr lang="en-US" sz="1800" dirty="0" smtClean="0"/>
          </a:p>
          <a:p>
            <a:pPr marL="285750" indent="-285750">
              <a:buFont typeface="Arial"/>
              <a:buChar char="•"/>
            </a:pPr>
            <a:r>
              <a:rPr lang="en-US" sz="1800" dirty="0" smtClean="0"/>
              <a:t>Experimental </a:t>
            </a:r>
          </a:p>
          <a:p>
            <a:pPr marL="742950" lvl="1" indent="-285750">
              <a:buFont typeface="Arial"/>
              <a:buChar char="•"/>
            </a:pPr>
            <a:r>
              <a:rPr lang="en-US" sz="1900" dirty="0" smtClean="0"/>
              <a:t>Component studies</a:t>
            </a:r>
          </a:p>
          <a:p>
            <a:pPr marL="742950" lvl="1" indent="-285750">
              <a:buFont typeface="Arial"/>
              <a:buChar char="•"/>
            </a:pPr>
            <a:r>
              <a:rPr lang="en-US" sz="1800" dirty="0" smtClean="0"/>
              <a:t>DSC, ARC devices</a:t>
            </a:r>
          </a:p>
          <a:p>
            <a:pPr marL="285750" indent="-285750">
              <a:buFont typeface="Arial"/>
              <a:buChar char="•"/>
            </a:pP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91730" y="945649"/>
            <a:ext cx="2540000" cy="18542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349068" y="2430517"/>
            <a:ext cx="7319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Phone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6222684" y="3505784"/>
            <a:ext cx="4924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Car</a:t>
            </a:r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45941" y="2235784"/>
            <a:ext cx="1145789" cy="13716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38955" y="4424417"/>
            <a:ext cx="1613971" cy="1371600"/>
          </a:xfrm>
          <a:prstGeom prst="rect">
            <a:avLst/>
          </a:prstGeom>
        </p:spPr>
      </p:pic>
      <p:cxnSp>
        <p:nvCxnSpPr>
          <p:cNvPr id="5" name="Straight Connector 4"/>
          <p:cNvCxnSpPr/>
          <p:nvPr/>
        </p:nvCxnSpPr>
        <p:spPr>
          <a:xfrm flipV="1">
            <a:off x="3048000" y="1917700"/>
            <a:ext cx="3052777" cy="318084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6100777" y="2044700"/>
            <a:ext cx="947723" cy="1830416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2743200" y="2799849"/>
            <a:ext cx="17399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2222500" y="5080000"/>
            <a:ext cx="1616455" cy="30480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371101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Measure runaway energy of 18650 li+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2"/>
                </a:solidFill>
              </a:rPr>
              <a:t>Build calorimeter with known heat input</a:t>
            </a:r>
          </a:p>
          <a:p>
            <a:r>
              <a:rPr lang="en-US" dirty="0" smtClean="0">
                <a:solidFill>
                  <a:schemeClr val="tx2"/>
                </a:solidFill>
              </a:rPr>
              <a:t>18650 characteristics</a:t>
            </a:r>
          </a:p>
          <a:p>
            <a:pPr lvl="1"/>
            <a:r>
              <a:rPr lang="en-US" dirty="0" smtClean="0"/>
              <a:t>2.6 Ah @ 3.7 V or </a:t>
            </a:r>
            <a:r>
              <a:rPr lang="en-US" dirty="0" smtClean="0">
                <a:solidFill>
                  <a:schemeClr val="accent2"/>
                </a:solidFill>
              </a:rPr>
              <a:t>34.6 kJ of electric power </a:t>
            </a:r>
            <a:r>
              <a:rPr lang="en-US" dirty="0" smtClean="0"/>
              <a:t>available</a:t>
            </a:r>
          </a:p>
          <a:p>
            <a:pPr lvl="1"/>
            <a:r>
              <a:rPr lang="en-US" dirty="0" smtClean="0"/>
              <a:t>Separator softens at 130ºC and melts &gt; 150ºC</a:t>
            </a:r>
          </a:p>
          <a:p>
            <a:pPr lvl="1"/>
            <a:r>
              <a:rPr lang="en-US" dirty="0" smtClean="0"/>
              <a:t>PRV @ ~ 200 psi: white vapor emitted</a:t>
            </a:r>
          </a:p>
          <a:p>
            <a:pPr lvl="1"/>
            <a:r>
              <a:rPr lang="en-US" dirty="0" smtClean="0"/>
              <a:t>~ 250 ºC onset of runaway, jump to ~ 800ºC in seconds</a:t>
            </a:r>
          </a:p>
          <a:p>
            <a:pPr lvl="1"/>
            <a:r>
              <a:rPr lang="en-US" dirty="0" smtClean="0"/>
              <a:t>Gases emitted: CO</a:t>
            </a:r>
            <a:r>
              <a:rPr lang="en-US" baseline="-25000" dirty="0" smtClean="0"/>
              <a:t>2</a:t>
            </a:r>
            <a:r>
              <a:rPr lang="en-US" dirty="0" smtClean="0"/>
              <a:t>, CO, H</a:t>
            </a:r>
            <a:r>
              <a:rPr lang="en-US" baseline="-25000" dirty="0" smtClean="0"/>
              <a:t>2</a:t>
            </a:r>
            <a:r>
              <a:rPr lang="en-US" dirty="0" smtClean="0"/>
              <a:t>, CH</a:t>
            </a:r>
            <a:r>
              <a:rPr lang="en-US" baseline="-25000" dirty="0" smtClean="0"/>
              <a:t>4</a:t>
            </a:r>
            <a:r>
              <a:rPr lang="en-US" dirty="0" smtClean="0"/>
              <a:t>, other HC</a:t>
            </a:r>
          </a:p>
          <a:p>
            <a:pPr lvl="1"/>
            <a:r>
              <a:rPr lang="en-US" dirty="0" smtClean="0"/>
              <a:t>Solids emitted: Cu, Graphite, molten aluminum</a:t>
            </a:r>
          </a:p>
          <a:p>
            <a:r>
              <a:rPr lang="en-US" dirty="0" smtClean="0"/>
              <a:t>Chemical – Electrical mechanisms not discerned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19800" y="3771900"/>
            <a:ext cx="2609636" cy="1828800"/>
          </a:xfrm>
          <a:prstGeom prst="rect">
            <a:avLst/>
          </a:prstGeom>
        </p:spPr>
      </p:pic>
      <p:pic>
        <p:nvPicPr>
          <p:cNvPr id="9" name="Picture 8" descr="bat3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85924" y="1532467"/>
            <a:ext cx="2448476" cy="182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62434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Apparatus design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24764" y="3721101"/>
            <a:ext cx="2609636" cy="1828800"/>
          </a:xfrm>
          <a:prstGeom prst="rect">
            <a:avLst/>
          </a:prstGeom>
        </p:spPr>
      </p:pic>
      <p:pic>
        <p:nvPicPr>
          <p:cNvPr id="5" name="Picture 4" descr="photo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36549" y="1522969"/>
            <a:ext cx="2448476" cy="1828800"/>
          </a:xfrm>
          <a:prstGeom prst="rect">
            <a:avLst/>
          </a:prstGeom>
        </p:spPr>
      </p:pic>
      <p:pic>
        <p:nvPicPr>
          <p:cNvPr id="6" name="Picture 5" descr="Macintosh HD:Users:jamesquintiere:Desktop:Research:FAA :Batteries:Calorimeter:Tests1-6:BatCal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8000" y="1522969"/>
            <a:ext cx="4772779" cy="3657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29664" y="3052234"/>
            <a:ext cx="2216852" cy="13716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041400" y="5180569"/>
            <a:ext cx="455087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			</a:t>
            </a:r>
            <a:r>
              <a:rPr lang="en-US" sz="2000" dirty="0" smtClean="0">
                <a:solidFill>
                  <a:schemeClr val="tx2"/>
                </a:solidFill>
              </a:rPr>
              <a:t>Measure temperature and mass</a:t>
            </a:r>
          </a:p>
          <a:p>
            <a:r>
              <a:rPr lang="en-US" sz="2000" dirty="0" smtClean="0">
                <a:solidFill>
                  <a:schemeClr val="tx2"/>
                </a:solidFill>
              </a:rPr>
              <a:t>&amp; Heater:  I x V = Watts</a:t>
            </a:r>
            <a:endParaRPr lang="en-US" sz="2000" dirty="0">
              <a:solidFill>
                <a:schemeClr val="tx2"/>
              </a:solidFill>
            </a:endParaRPr>
          </a:p>
        </p:txBody>
      </p:sp>
      <p:cxnSp>
        <p:nvCxnSpPr>
          <p:cNvPr id="10" name="Straight Arrow Connector 9"/>
          <p:cNvCxnSpPr/>
          <p:nvPr/>
        </p:nvCxnSpPr>
        <p:spPr>
          <a:xfrm flipV="1">
            <a:off x="5280779" y="5280971"/>
            <a:ext cx="1280888" cy="15863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flipV="1">
            <a:off x="3793067" y="2870200"/>
            <a:ext cx="3534833" cy="241077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 flipV="1">
            <a:off x="1803400" y="3721101"/>
            <a:ext cx="2489200" cy="18288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Picture 8" descr="CalAssembly.jp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3679" y="379969"/>
            <a:ext cx="1707444" cy="228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11260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Measurements and analysis</a:t>
            </a:r>
            <a:endParaRPr lang="en-US" dirty="0"/>
          </a:p>
        </p:txBody>
      </p:sp>
      <p:pic>
        <p:nvPicPr>
          <p:cNvPr id="5" name="Picture 4" descr="Macintosh HD:Users:jamesquintiere:Desktop:photo[5]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25639" y="1744133"/>
            <a:ext cx="3673145" cy="274320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Content Placeholder 3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 smtClean="0"/>
              <a:t>Measure </a:t>
            </a:r>
            <a:r>
              <a:rPr lang="en-US" i="1" dirty="0" smtClean="0"/>
              <a:t>T</a:t>
            </a:r>
            <a:r>
              <a:rPr lang="en-US" dirty="0" smtClean="0"/>
              <a:t> on outer steel of battery</a:t>
            </a:r>
          </a:p>
          <a:p>
            <a:r>
              <a:rPr lang="en-US" dirty="0" smtClean="0"/>
              <a:t>Measure </a:t>
            </a:r>
            <a:r>
              <a:rPr lang="en-US" i="1" dirty="0" smtClean="0"/>
              <a:t>m</a:t>
            </a:r>
            <a:r>
              <a:rPr lang="en-US" dirty="0" smtClean="0"/>
              <a:t>, mass of battery on load cell</a:t>
            </a:r>
          </a:p>
          <a:p>
            <a:r>
              <a:rPr lang="en-US" dirty="0" smtClean="0"/>
              <a:t>Measure </a:t>
            </a:r>
            <a:r>
              <a:rPr lang="en-US" i="1" dirty="0" smtClean="0"/>
              <a:t>P</a:t>
            </a:r>
            <a:r>
              <a:rPr lang="en-US" dirty="0" smtClean="0"/>
              <a:t>, fixed power in by A x V = W</a:t>
            </a:r>
          </a:p>
          <a:p>
            <a:r>
              <a:rPr lang="en-US" dirty="0" smtClean="0"/>
              <a:t>Calibrate heat loss through insulation &amp; wires</a:t>
            </a:r>
          </a:p>
          <a:p>
            <a:pPr lvl="1"/>
            <a:r>
              <a:rPr lang="en-US" dirty="0" smtClean="0"/>
              <a:t>To match heat capacity of aluminum solid cylinder</a:t>
            </a:r>
          </a:p>
          <a:p>
            <a:r>
              <a:rPr lang="en-US" dirty="0" smtClean="0"/>
              <a:t>Perform conservation of mass and energy for battery </a:t>
            </a:r>
          </a:p>
          <a:p>
            <a:r>
              <a:rPr lang="en-US" dirty="0" smtClean="0"/>
              <a:t>Determine specific heat of battery</a:t>
            </a:r>
          </a:p>
          <a:p>
            <a:r>
              <a:rPr lang="en-US" dirty="0" smtClean="0">
                <a:solidFill>
                  <a:schemeClr val="tx2"/>
                </a:solidFill>
              </a:rPr>
              <a:t>Determine energy transfer during heating and runaway</a:t>
            </a:r>
          </a:p>
          <a:p>
            <a:pPr lvl="1"/>
            <a:r>
              <a:rPr lang="en-US" dirty="0" smtClean="0">
                <a:solidFill>
                  <a:schemeClr val="tx2"/>
                </a:solidFill>
              </a:rPr>
              <a:t>As a function of State of Charge (SOC)</a:t>
            </a:r>
          </a:p>
          <a:p>
            <a:pPr lvl="1"/>
            <a:r>
              <a:rPr lang="en-US" dirty="0" smtClean="0">
                <a:solidFill>
                  <a:schemeClr val="tx2"/>
                </a:solidFill>
              </a:rPr>
              <a:t>As a function of Power In (P)</a:t>
            </a:r>
            <a:endParaRPr lang="en-US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60168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Analysis</a:t>
            </a:r>
            <a:endParaRPr lang="en-US" dirty="0"/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1608912"/>
              </p:ext>
            </p:extLst>
          </p:nvPr>
        </p:nvGraphicFramePr>
        <p:xfrm>
          <a:off x="1481668" y="2760130"/>
          <a:ext cx="5956300" cy="1739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82" name="Document" r:id="rId3" imgW="5956300" imgH="1739900" progId="Word.Document.12">
                  <p:embed/>
                </p:oleObj>
              </mc:Choice>
              <mc:Fallback>
                <p:oleObj name="Document" r:id="rId3" imgW="5956300" imgH="173990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481668" y="2760130"/>
                        <a:ext cx="5956300" cy="17399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36435706"/>
              </p:ext>
            </p:extLst>
          </p:nvPr>
        </p:nvGraphicFramePr>
        <p:xfrm>
          <a:off x="1481668" y="1565273"/>
          <a:ext cx="5956300" cy="1066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83" name="Document" r:id="rId5" imgW="5956300" imgH="1066800" progId="Word.Document.12">
                  <p:embed/>
                </p:oleObj>
              </mc:Choice>
              <mc:Fallback>
                <p:oleObj name="Document" r:id="rId5" imgW="5956300" imgH="106680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481668" y="1565273"/>
                        <a:ext cx="5956300" cy="1066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50883348"/>
              </p:ext>
            </p:extLst>
          </p:nvPr>
        </p:nvGraphicFramePr>
        <p:xfrm>
          <a:off x="1481668" y="4633384"/>
          <a:ext cx="5956300" cy="825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84" name="Document" r:id="rId7" imgW="5956300" imgH="825500" progId="Word.Document.12">
                  <p:embed/>
                </p:oleObj>
              </mc:Choice>
              <mc:Fallback>
                <p:oleObj name="Document" r:id="rId7" imgW="5956300" imgH="82550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481668" y="4633384"/>
                        <a:ext cx="5956300" cy="8255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609600" y="5596467"/>
            <a:ext cx="238411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tx2"/>
                </a:solidFill>
              </a:rPr>
              <a:t>Sensible energy of battery </a:t>
            </a:r>
          </a:p>
          <a:p>
            <a:r>
              <a:rPr lang="en-US" dirty="0" smtClean="0">
                <a:solidFill>
                  <a:schemeClr val="tx2"/>
                </a:solidFill>
              </a:rPr>
              <a:t>and copper sleeve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420533" y="5596467"/>
            <a:ext cx="175247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tx2"/>
                </a:solidFill>
              </a:rPr>
              <a:t>Convective energy</a:t>
            </a:r>
          </a:p>
          <a:p>
            <a:r>
              <a:rPr lang="en-US" dirty="0" smtClean="0">
                <a:solidFill>
                  <a:schemeClr val="tx2"/>
                </a:solidFill>
              </a:rPr>
              <a:t>out of battery</a:t>
            </a:r>
            <a:endParaRPr lang="en-US" dirty="0">
              <a:solidFill>
                <a:schemeClr val="tx2"/>
              </a:solidFill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 flipH="1">
            <a:off x="1481668" y="5308600"/>
            <a:ext cx="440265" cy="3556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3539067" y="5308600"/>
            <a:ext cx="262466" cy="3556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159194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Typical test:</a:t>
            </a:r>
            <a:br>
              <a:rPr lang="en-US" dirty="0" smtClean="0"/>
            </a:br>
            <a:r>
              <a:rPr lang="en-US" sz="2000" dirty="0" smtClean="0"/>
              <a:t>SOC 90 % 25 W: </a:t>
            </a:r>
            <a:r>
              <a:rPr lang="en-US" sz="2000" i="1" dirty="0" smtClean="0"/>
              <a:t>edited after first vent</a:t>
            </a: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smtClean="0"/>
              <a:t>White smoke: then runaway, ejected contents</a:t>
            </a:r>
            <a:endParaRPr lang="en-US" sz="2000" dirty="0"/>
          </a:p>
        </p:txBody>
      </p:sp>
      <p:pic>
        <p:nvPicPr>
          <p:cNvPr id="4" name="BatteryRunaway Jul1 90%.m4v">
            <a:hlinkClick r:id="" action="ppaction://media"/>
          </p:cNvPr>
          <p:cNvPicPr>
            <a:picLocks noGrp="1" noChangeAspect="1"/>
          </p:cNvPicPr>
          <p:nvPr>
            <p:ph sz="quarter" idx="13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t="3846" b="3846"/>
          <a:stretch>
            <a:fillRect/>
          </a:stretch>
        </p:blipFill>
        <p:spPr>
          <a:xfrm>
            <a:off x="914400" y="1600200"/>
            <a:ext cx="7315200" cy="4114800"/>
          </a:xfrm>
        </p:spPr>
      </p:pic>
    </p:spTree>
    <p:extLst>
      <p:ext uri="{BB962C8B-B14F-4D97-AF65-F5344CB8AC3E}">
        <p14:creationId xmlns:p14="http://schemas.microsoft.com/office/powerpoint/2010/main" val="20188616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photo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77340" y="3873835"/>
            <a:ext cx="2448476" cy="18288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6889800" y="1367174"/>
            <a:ext cx="2122283" cy="2862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tx2"/>
                </a:solidFill>
              </a:rPr>
              <a:t>1st vent @ 470 s</a:t>
            </a:r>
          </a:p>
          <a:p>
            <a:r>
              <a:rPr lang="en-US" dirty="0" smtClean="0">
                <a:solidFill>
                  <a:schemeClr val="tx2"/>
                </a:solidFill>
              </a:rPr>
              <a:t>Lose ~ 2 - 3  g</a:t>
            </a:r>
          </a:p>
          <a:p>
            <a:r>
              <a:rPr lang="en-US" dirty="0" smtClean="0">
                <a:solidFill>
                  <a:schemeClr val="tx2"/>
                </a:solidFill>
              </a:rPr>
              <a:t>~ 200 ºC</a:t>
            </a:r>
          </a:p>
          <a:p>
            <a:endParaRPr lang="en-US" dirty="0">
              <a:solidFill>
                <a:schemeClr val="tx2"/>
              </a:solidFill>
            </a:endParaRPr>
          </a:p>
          <a:p>
            <a:r>
              <a:rPr lang="en-US" dirty="0" smtClean="0">
                <a:solidFill>
                  <a:schemeClr val="tx2"/>
                </a:solidFill>
              </a:rPr>
              <a:t>2</a:t>
            </a:r>
            <a:r>
              <a:rPr lang="en-US" baseline="30000" dirty="0" smtClean="0">
                <a:solidFill>
                  <a:schemeClr val="tx2"/>
                </a:solidFill>
              </a:rPr>
              <a:t>nd</a:t>
            </a:r>
            <a:r>
              <a:rPr lang="en-US" dirty="0" smtClean="0">
                <a:solidFill>
                  <a:schemeClr val="tx2"/>
                </a:solidFill>
              </a:rPr>
              <a:t> vent @ 552 s</a:t>
            </a:r>
          </a:p>
          <a:p>
            <a:r>
              <a:rPr lang="en-US" dirty="0" smtClean="0">
                <a:solidFill>
                  <a:schemeClr val="tx2"/>
                </a:solidFill>
              </a:rPr>
              <a:t>Runaway ~ 2 s</a:t>
            </a:r>
          </a:p>
          <a:p>
            <a:r>
              <a:rPr lang="en-US" dirty="0" smtClean="0">
                <a:solidFill>
                  <a:schemeClr val="tx2"/>
                </a:solidFill>
              </a:rPr>
              <a:t>Lose ~ 17 g</a:t>
            </a:r>
          </a:p>
          <a:p>
            <a:r>
              <a:rPr lang="en-US" dirty="0" smtClean="0">
                <a:solidFill>
                  <a:schemeClr val="tx2"/>
                </a:solidFill>
              </a:rPr>
              <a:t>T: ~ 250 ºC to ~ 800 ºC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Typical data: Test 17 100 % 26 W</a:t>
            </a:r>
            <a:endParaRPr lang="en-US" dirty="0"/>
          </a:p>
        </p:txBody>
      </p:sp>
      <p:grpSp>
        <p:nvGrpSpPr>
          <p:cNvPr id="12" name="Group 11"/>
          <p:cNvGrpSpPr/>
          <p:nvPr/>
        </p:nvGrpSpPr>
        <p:grpSpPr>
          <a:xfrm>
            <a:off x="404333" y="1358931"/>
            <a:ext cx="6485467" cy="4513038"/>
            <a:chOff x="891067" y="1409395"/>
            <a:chExt cx="6485467" cy="4513038"/>
          </a:xfrm>
        </p:grpSpPr>
        <p:sp>
          <p:nvSpPr>
            <p:cNvPr id="4" name="Rectangle 3"/>
            <p:cNvSpPr/>
            <p:nvPr/>
          </p:nvSpPr>
          <p:spPr>
            <a:xfrm>
              <a:off x="891067" y="1409395"/>
              <a:ext cx="6485467" cy="4479395"/>
            </a:xfrm>
            <a:prstGeom prst="rect">
              <a:avLst/>
            </a:prstGeom>
            <a:solidFill>
              <a:schemeClr val="tx1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" name="Picture 2"/>
            <p:cNvPicPr/>
            <p:nvPr/>
          </p:nvPicPr>
          <p:blipFill>
            <a:blip r:embed="rId3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41401" y="1417638"/>
              <a:ext cx="2844800" cy="23622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" name="Picture 4"/>
            <p:cNvPicPr/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26467" y="1531938"/>
              <a:ext cx="2844800" cy="22479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58332" y="3674494"/>
              <a:ext cx="2851200" cy="2247939"/>
            </a:xfrm>
            <a:prstGeom prst="rect">
              <a:avLst/>
            </a:prstGeom>
          </p:spPr>
        </p:pic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320067" y="3649093"/>
              <a:ext cx="2851200" cy="2247939"/>
            </a:xfrm>
            <a:prstGeom prst="rect">
              <a:avLst/>
            </a:prstGeom>
          </p:spPr>
        </p:pic>
      </p:grpSp>
      <p:sp>
        <p:nvSpPr>
          <p:cNvPr id="15" name="TextBox 14"/>
          <p:cNvSpPr txBox="1"/>
          <p:nvPr/>
        </p:nvSpPr>
        <p:spPr>
          <a:xfrm>
            <a:off x="896220" y="2753267"/>
            <a:ext cx="25265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Final: ~ 22 g out of 44 g lost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5989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Catastrophic examples:</a:t>
            </a:r>
            <a:br>
              <a:rPr lang="en-US" dirty="0" smtClean="0"/>
            </a:br>
            <a:r>
              <a:rPr lang="en-US" sz="2400" dirty="0" smtClean="0"/>
              <a:t>Expelled debris or Rocketed battery</a:t>
            </a:r>
            <a:endParaRPr lang="en-US" sz="2400" dirty="0"/>
          </a:p>
        </p:txBody>
      </p:sp>
      <p:pic>
        <p:nvPicPr>
          <p:cNvPr id="4" name="Rocket.m4v">
            <a:hlinkClick r:id="" action="ppaction://media"/>
          </p:cNvPr>
          <p:cNvPicPr>
            <a:picLocks noGrp="1" noChangeAspect="1"/>
          </p:cNvPicPr>
          <p:nvPr>
            <p:ph sz="quarter" idx="13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57200" y="1600200"/>
            <a:ext cx="7986713" cy="4525963"/>
          </a:xfrm>
        </p:spPr>
      </p:pic>
      <p:pic>
        <p:nvPicPr>
          <p:cNvPr id="5" name="Picture 4" descr="2013-07-01 14.13.49.jpg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9284" y="1600200"/>
            <a:ext cx="2048933" cy="2743200"/>
          </a:xfrm>
          <a:prstGeom prst="rect">
            <a:avLst/>
          </a:prstGeom>
        </p:spPr>
      </p:pic>
      <p:pic>
        <p:nvPicPr>
          <p:cNvPr id="6" name="Picture 5" descr="2013-07-01 14.10.37.jpg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93837" y="2014731"/>
            <a:ext cx="2448476" cy="18288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0667" y="4461934"/>
            <a:ext cx="10579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tx2"/>
                </a:solidFill>
              </a:rPr>
              <a:t>Blown cap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893837" y="3935568"/>
            <a:ext cx="245533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chemeClr val="tx2"/>
                </a:solidFill>
              </a:rPr>
              <a:t>Graphite &amp; copper expelled </a:t>
            </a:r>
            <a:endParaRPr lang="en-US" dirty="0">
              <a:solidFill>
                <a:schemeClr val="tx2"/>
              </a:solidFill>
            </a:endParaRPr>
          </a:p>
          <a:p>
            <a:r>
              <a:rPr lang="en-US" dirty="0" smtClean="0">
                <a:solidFill>
                  <a:schemeClr val="tx2"/>
                </a:solidFill>
              </a:rPr>
              <a:t>Damaged </a:t>
            </a:r>
            <a:r>
              <a:rPr lang="en-US" dirty="0">
                <a:solidFill>
                  <a:schemeClr val="tx2"/>
                </a:solidFill>
              </a:rPr>
              <a:t>instrument wires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766734" y="5066268"/>
            <a:ext cx="7738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Rocket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7926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Reduced data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 smtClean="0"/>
              <a:t>Cannot accurately evaluate derivatives of </a:t>
            </a:r>
            <a:r>
              <a:rPr lang="en-US" i="1" dirty="0" smtClean="0"/>
              <a:t>T</a:t>
            </a:r>
            <a:r>
              <a:rPr lang="en-US" dirty="0" smtClean="0"/>
              <a:t> and </a:t>
            </a:r>
            <a:r>
              <a:rPr lang="en-US" i="1" dirty="0" smtClean="0"/>
              <a:t>m</a:t>
            </a:r>
          </a:p>
          <a:p>
            <a:r>
              <a:rPr lang="en-US" dirty="0" smtClean="0"/>
              <a:t>Therefore use integral of energy rate equation: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609600" y="2506133"/>
            <a:ext cx="7484533" cy="1473200"/>
          </a:xfrm>
          <a:prstGeom prst="rect">
            <a:avLst/>
          </a:prstGeom>
          <a:solidFill>
            <a:schemeClr val="accent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30479443"/>
              </p:ext>
            </p:extLst>
          </p:nvPr>
        </p:nvGraphicFramePr>
        <p:xfrm>
          <a:off x="759167" y="2768599"/>
          <a:ext cx="7009349" cy="93980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6" name="Equation" r:id="rId3" imgW="4546600" imgH="609600" progId="Equation.3">
                  <p:embed/>
                </p:oleObj>
              </mc:Choice>
              <mc:Fallback>
                <p:oleObj name="Equation" r:id="rId3" imgW="4546600" imgH="609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759167" y="2768599"/>
                        <a:ext cx="7009349" cy="93980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278467" y="4207933"/>
            <a:ext cx="5484605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err="1" smtClean="0"/>
              <a:t>Q</a:t>
            </a:r>
            <a:r>
              <a:rPr lang="en-US" baseline="-25000" dirty="0" err="1" smtClean="0"/>
              <a:t>b</a:t>
            </a:r>
            <a:r>
              <a:rPr lang="en-US" dirty="0" smtClean="0"/>
              <a:t> is exothermic energy from runaway</a:t>
            </a:r>
          </a:p>
          <a:p>
            <a:endParaRPr lang="en-US" dirty="0"/>
          </a:p>
          <a:p>
            <a:r>
              <a:rPr lang="en-US" i="1" dirty="0" err="1" smtClean="0"/>
              <a:t>m,c,T</a:t>
            </a:r>
            <a:r>
              <a:rPr lang="en-US" dirty="0" smtClean="0"/>
              <a:t> terms are internal energy of copper sleeve and of battery</a:t>
            </a:r>
          </a:p>
          <a:p>
            <a:endParaRPr lang="en-US" dirty="0"/>
          </a:p>
          <a:p>
            <a:r>
              <a:rPr lang="en-US" i="1" dirty="0" smtClean="0"/>
              <a:t>c</a:t>
            </a:r>
            <a:r>
              <a:rPr lang="en-US" baseline="-25000" dirty="0" smtClean="0"/>
              <a:t>g</a:t>
            </a:r>
            <a:r>
              <a:rPr lang="en-US" dirty="0" smtClean="0"/>
              <a:t> is specific heat of expelled matter (1 – 2 J/g-K ?, used 1.05)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662022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Typical results of analysis:</a:t>
            </a:r>
            <a:br>
              <a:rPr lang="en-US" dirty="0" smtClean="0"/>
            </a:br>
            <a:r>
              <a:rPr lang="en-US" dirty="0" smtClean="0"/>
              <a:t>Test 17 100 % 26 W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381000" y="1417639"/>
            <a:ext cx="8424333" cy="4390494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r>
              <a:rPr lang="en-US" dirty="0" smtClean="0"/>
              <a:t>Exothermic energy ~ 30 kJ</a:t>
            </a:r>
          </a:p>
          <a:p>
            <a:pPr algn="ctr"/>
            <a:r>
              <a:rPr lang="en-US" dirty="0" smtClean="0"/>
              <a:t>Original Chemical-Electrical energy 34.6 kJ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00617" y="1993901"/>
            <a:ext cx="3436706" cy="274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34983" y="1924050"/>
            <a:ext cx="3198031" cy="2743200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Right Arrow 7"/>
          <p:cNvSpPr/>
          <p:nvPr/>
        </p:nvSpPr>
        <p:spPr>
          <a:xfrm>
            <a:off x="4205056" y="3132667"/>
            <a:ext cx="426210" cy="177800"/>
          </a:xfrm>
          <a:prstGeom prst="rightArrow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521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Typical results of analysis:</a:t>
            </a:r>
            <a:br>
              <a:rPr lang="en-US" dirty="0"/>
            </a:br>
            <a:r>
              <a:rPr lang="en-US" dirty="0"/>
              <a:t>Test 17 100 % 26 W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19667" y="1972733"/>
            <a:ext cx="57194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How about mass expelled from battery consumed by </a:t>
            </a:r>
            <a:r>
              <a:rPr lang="en-US" dirty="0" smtClean="0">
                <a:solidFill>
                  <a:schemeClr val="tx2"/>
                </a:solidFill>
              </a:rPr>
              <a:t>combustion</a:t>
            </a:r>
            <a:r>
              <a:rPr lang="en-US" dirty="0" smtClean="0"/>
              <a:t>?</a:t>
            </a:r>
          </a:p>
        </p:txBody>
      </p:sp>
      <p:sp>
        <p:nvSpPr>
          <p:cNvPr id="4" name="Rectangle 3"/>
          <p:cNvSpPr/>
          <p:nvPr/>
        </p:nvSpPr>
        <p:spPr>
          <a:xfrm>
            <a:off x="719668" y="2342065"/>
            <a:ext cx="3234266" cy="3014134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Picture 4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20750" y="2516717"/>
            <a:ext cx="2882900" cy="245110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TextBox 5"/>
          <p:cNvSpPr txBox="1"/>
          <p:nvPr/>
        </p:nvSpPr>
        <p:spPr>
          <a:xfrm>
            <a:off x="4157133" y="2572434"/>
            <a:ext cx="4764007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From Cone calorimeter data of similar battery @ 100%</a:t>
            </a:r>
          </a:p>
          <a:p>
            <a:r>
              <a:rPr lang="en-US" dirty="0" smtClean="0"/>
              <a:t>~ 3 – 5 kJ/g lost</a:t>
            </a:r>
          </a:p>
          <a:p>
            <a:endParaRPr lang="en-US" dirty="0"/>
          </a:p>
          <a:p>
            <a:r>
              <a:rPr lang="en-US" dirty="0" smtClean="0"/>
              <a:t>Therefore ~ 4 kJ/g x 10 g/s = 40 kW peak</a:t>
            </a:r>
          </a:p>
          <a:p>
            <a:endParaRPr lang="en-US" dirty="0"/>
          </a:p>
          <a:p>
            <a:r>
              <a:rPr lang="en-US" dirty="0" smtClean="0"/>
              <a:t>Or overall   </a:t>
            </a:r>
            <a:r>
              <a:rPr lang="en-US" dirty="0"/>
              <a:t>~ 4 kJ/g </a:t>
            </a:r>
            <a:r>
              <a:rPr lang="en-US" dirty="0" smtClean="0"/>
              <a:t>x 22 g lost = 88 kJ by combustion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817096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0" y="308503"/>
            <a:ext cx="7924800" cy="1143000"/>
          </a:xfrm>
        </p:spPr>
        <p:txBody>
          <a:bodyPr/>
          <a:lstStyle/>
          <a:p>
            <a:r>
              <a:rPr lang="en-US" dirty="0" smtClean="0"/>
              <a:t>Typical: Test 17 100 % 26 W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795867" y="1490132"/>
            <a:ext cx="5198534" cy="4224867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5867" y="1600199"/>
            <a:ext cx="5284154" cy="41148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089934" y="2192866"/>
            <a:ext cx="3054066" cy="17543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tx2"/>
                </a:solidFill>
              </a:rPr>
              <a:t>Exothermic energy</a:t>
            </a:r>
          </a:p>
          <a:p>
            <a:endParaRPr lang="en-US" dirty="0">
              <a:solidFill>
                <a:schemeClr val="tx2"/>
              </a:solidFill>
            </a:endParaRPr>
          </a:p>
          <a:p>
            <a:r>
              <a:rPr lang="en-US" dirty="0" smtClean="0">
                <a:solidFill>
                  <a:schemeClr val="tx2"/>
                </a:solidFill>
              </a:rPr>
              <a:t>Contributes to:</a:t>
            </a:r>
          </a:p>
          <a:p>
            <a:r>
              <a:rPr lang="en-US" dirty="0" smtClean="0">
                <a:solidFill>
                  <a:schemeClr val="tx2"/>
                </a:solidFill>
              </a:rPr>
              <a:t>1. Temperature increase in battery</a:t>
            </a:r>
          </a:p>
          <a:p>
            <a:r>
              <a:rPr lang="en-US" dirty="0" smtClean="0">
                <a:solidFill>
                  <a:schemeClr val="tx2"/>
                </a:solidFill>
              </a:rPr>
              <a:t>2. Hot mass expelled</a:t>
            </a:r>
          </a:p>
          <a:p>
            <a:r>
              <a:rPr lang="en-US" dirty="0" smtClean="0">
                <a:solidFill>
                  <a:schemeClr val="tx2"/>
                </a:solidFill>
              </a:rPr>
              <a:t>3. External combustion</a:t>
            </a:r>
            <a:endParaRPr lang="en-US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910933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Overall results: At 80% SOC varying </a:t>
            </a:r>
            <a:r>
              <a:rPr lang="en-US" i="1" dirty="0" smtClean="0"/>
              <a:t>P</a:t>
            </a:r>
            <a:br>
              <a:rPr lang="en-US" i="1" dirty="0" smtClean="0"/>
            </a:br>
            <a:r>
              <a:rPr lang="en-US" sz="2400" i="1" dirty="0" smtClean="0">
                <a:solidFill>
                  <a:schemeClr val="tx2"/>
                </a:solidFill>
              </a:rPr>
              <a:t>key Temperatures……….insensitive to P</a:t>
            </a:r>
            <a:endParaRPr lang="en-US" sz="2400" i="1" dirty="0">
              <a:solidFill>
                <a:schemeClr val="tx2"/>
              </a:solidFill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1968500" y="1536700"/>
            <a:ext cx="4775200" cy="4140200"/>
            <a:chOff x="2082800" y="1536700"/>
            <a:chExt cx="4775200" cy="4140200"/>
          </a:xfrm>
        </p:grpSpPr>
        <p:sp>
          <p:nvSpPr>
            <p:cNvPr id="4" name="Rectangle 3"/>
            <p:cNvSpPr/>
            <p:nvPr/>
          </p:nvSpPr>
          <p:spPr>
            <a:xfrm>
              <a:off x="2082800" y="1536700"/>
              <a:ext cx="4775200" cy="4140200"/>
            </a:xfrm>
            <a:prstGeom prst="rect">
              <a:avLst/>
            </a:prstGeom>
            <a:solidFill>
              <a:schemeClr val="tx1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349500" y="1968500"/>
              <a:ext cx="4238699" cy="337190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80622716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1776"/>
            <a:ext cx="7924800" cy="1143000"/>
          </a:xfrm>
        </p:spPr>
        <p:txBody>
          <a:bodyPr/>
          <a:lstStyle/>
          <a:p>
            <a:r>
              <a:rPr lang="en-US" dirty="0" smtClean="0"/>
              <a:t>Overall results: At 80% SOC varying </a:t>
            </a:r>
            <a:r>
              <a:rPr lang="en-US" i="1" dirty="0" smtClean="0"/>
              <a:t>P</a:t>
            </a:r>
            <a:br>
              <a:rPr lang="en-US" i="1" dirty="0" smtClean="0"/>
            </a:br>
            <a:r>
              <a:rPr lang="en-US" sz="2400" i="1" dirty="0" smtClean="0">
                <a:solidFill>
                  <a:schemeClr val="tx2"/>
                </a:solidFill>
              </a:rPr>
              <a:t>key mass loss…….insensitive to P</a:t>
            </a:r>
            <a:endParaRPr lang="en-US" sz="2400" i="1" dirty="0">
              <a:solidFill>
                <a:schemeClr val="tx2"/>
              </a:solidFill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698500" y="1536700"/>
            <a:ext cx="4775200" cy="4140200"/>
            <a:chOff x="2082800" y="1536700"/>
            <a:chExt cx="4775200" cy="4140200"/>
          </a:xfrm>
        </p:grpSpPr>
        <p:sp>
          <p:nvSpPr>
            <p:cNvPr id="4" name="Rectangle 3"/>
            <p:cNvSpPr/>
            <p:nvPr/>
          </p:nvSpPr>
          <p:spPr>
            <a:xfrm>
              <a:off x="2082800" y="1536700"/>
              <a:ext cx="4775200" cy="4140200"/>
            </a:xfrm>
            <a:prstGeom prst="rect">
              <a:avLst/>
            </a:prstGeom>
            <a:solidFill>
              <a:schemeClr val="tx1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247900" y="1917700"/>
              <a:ext cx="4238699" cy="3381434"/>
            </a:xfrm>
            <a:prstGeom prst="rect">
              <a:avLst/>
            </a:prstGeom>
          </p:spPr>
        </p:pic>
      </p:grpSp>
      <p:sp>
        <p:nvSpPr>
          <p:cNvPr id="8" name="TextBox 7"/>
          <p:cNvSpPr txBox="1"/>
          <p:nvPr/>
        </p:nvSpPr>
        <p:spPr>
          <a:xfrm>
            <a:off x="6070600" y="2260600"/>
            <a:ext cx="2105264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Original = 44 g</a:t>
            </a:r>
          </a:p>
          <a:p>
            <a:endParaRPr lang="en-US" dirty="0"/>
          </a:p>
          <a:p>
            <a:r>
              <a:rPr lang="en-US" dirty="0" smtClean="0"/>
              <a:t>After 1</a:t>
            </a:r>
            <a:r>
              <a:rPr lang="en-US" baseline="30000" dirty="0" smtClean="0"/>
              <a:t>st</a:t>
            </a:r>
            <a:r>
              <a:rPr lang="en-US" dirty="0" smtClean="0"/>
              <a:t> vent ~ 41 g</a:t>
            </a:r>
          </a:p>
          <a:p>
            <a:endParaRPr lang="en-US" dirty="0"/>
          </a:p>
          <a:p>
            <a:r>
              <a:rPr lang="en-US" dirty="0" smtClean="0"/>
              <a:t>Final mass ~ 28 – 30 g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508720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1776"/>
            <a:ext cx="7924800" cy="1143000"/>
          </a:xfrm>
        </p:spPr>
        <p:txBody>
          <a:bodyPr/>
          <a:lstStyle/>
          <a:p>
            <a:r>
              <a:rPr lang="en-US" dirty="0" smtClean="0"/>
              <a:t>Overall results: At 80% SOC varying </a:t>
            </a:r>
            <a:r>
              <a:rPr lang="en-US" i="1" dirty="0" smtClean="0"/>
              <a:t>P</a:t>
            </a:r>
            <a:br>
              <a:rPr lang="en-US" i="1" dirty="0" smtClean="0"/>
            </a:br>
            <a:r>
              <a:rPr lang="en-US" sz="2400" i="1" dirty="0" smtClean="0">
                <a:solidFill>
                  <a:schemeClr val="tx2"/>
                </a:solidFill>
              </a:rPr>
              <a:t>Exothermic energy…….insensitive to P after 9 W</a:t>
            </a:r>
            <a:endParaRPr lang="en-US" sz="2400" i="1" dirty="0">
              <a:solidFill>
                <a:schemeClr val="tx2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98500" y="1536700"/>
            <a:ext cx="4775200" cy="4140200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6070600" y="2260600"/>
            <a:ext cx="2299465" cy="2585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Threshold power 3 – 9 W</a:t>
            </a:r>
          </a:p>
          <a:p>
            <a:endParaRPr lang="en-US" dirty="0"/>
          </a:p>
          <a:p>
            <a:r>
              <a:rPr lang="en-US" dirty="0" smtClean="0"/>
              <a:t>Max ~ 33 +/- 4 kJ</a:t>
            </a:r>
          </a:p>
          <a:p>
            <a:endParaRPr lang="en-US" dirty="0"/>
          </a:p>
          <a:p>
            <a:r>
              <a:rPr lang="en-US" dirty="0" smtClean="0"/>
              <a:t>Original Electric ~ 35 kJ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0600" y="1917700"/>
            <a:ext cx="4241800" cy="3378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618771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Overall results: At ~ 26 W,  varying </a:t>
            </a:r>
            <a:r>
              <a:rPr lang="en-US" dirty="0"/>
              <a:t>SOC</a:t>
            </a:r>
            <a:r>
              <a:rPr lang="en-US" i="1" dirty="0" smtClean="0"/>
              <a:t/>
            </a:r>
            <a:br>
              <a:rPr lang="en-US" i="1" dirty="0" smtClean="0"/>
            </a:br>
            <a:r>
              <a:rPr lang="en-US" sz="2400" i="1" dirty="0" smtClean="0">
                <a:solidFill>
                  <a:schemeClr val="tx2"/>
                </a:solidFill>
              </a:rPr>
              <a:t>key Temperatures……….insensitive to </a:t>
            </a:r>
            <a:r>
              <a:rPr lang="en-US" sz="2400" i="1" dirty="0" err="1" smtClean="0">
                <a:solidFill>
                  <a:schemeClr val="tx2"/>
                </a:solidFill>
              </a:rPr>
              <a:t>soc</a:t>
            </a:r>
            <a:r>
              <a:rPr lang="en-US" sz="2400" i="1" dirty="0" smtClean="0">
                <a:solidFill>
                  <a:schemeClr val="tx2"/>
                </a:solidFill>
              </a:rPr>
              <a:t> for T</a:t>
            </a:r>
            <a:r>
              <a:rPr lang="en-US" sz="2400" i="1" baseline="-25000" dirty="0" smtClean="0">
                <a:solidFill>
                  <a:schemeClr val="tx2"/>
                </a:solidFill>
              </a:rPr>
              <a:t>1</a:t>
            </a:r>
            <a:r>
              <a:rPr lang="en-US" sz="2400" i="1" dirty="0" smtClean="0">
                <a:solidFill>
                  <a:schemeClr val="tx2"/>
                </a:solidFill>
              </a:rPr>
              <a:t> T </a:t>
            </a:r>
            <a:r>
              <a:rPr lang="en-US" sz="2400" i="1" baseline="-25000" dirty="0" smtClean="0">
                <a:solidFill>
                  <a:schemeClr val="tx2"/>
                </a:solidFill>
              </a:rPr>
              <a:t>2</a:t>
            </a:r>
            <a:endParaRPr lang="en-US" sz="2400" i="1" baseline="-25000" dirty="0">
              <a:solidFill>
                <a:schemeClr val="tx2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079500" y="1536700"/>
            <a:ext cx="4775200" cy="4140200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3500" y="1828800"/>
            <a:ext cx="4279900" cy="34163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6070097" y="2781300"/>
            <a:ext cx="3073903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r>
              <a:rPr lang="en-US" baseline="30000" dirty="0" smtClean="0"/>
              <a:t>st</a:t>
            </a:r>
            <a:r>
              <a:rPr lang="en-US" dirty="0" smtClean="0"/>
              <a:t> vent ~ 200 ºC</a:t>
            </a:r>
          </a:p>
          <a:p>
            <a:endParaRPr lang="en-US" dirty="0"/>
          </a:p>
          <a:p>
            <a:r>
              <a:rPr lang="en-US" dirty="0" smtClean="0"/>
              <a:t>2</a:t>
            </a:r>
            <a:r>
              <a:rPr lang="en-US" baseline="30000" dirty="0" smtClean="0"/>
              <a:t>nd</a:t>
            </a:r>
            <a:r>
              <a:rPr lang="en-US" dirty="0" smtClean="0"/>
              <a:t> vent ~ 260 ºC</a:t>
            </a:r>
          </a:p>
          <a:p>
            <a:endParaRPr lang="en-US" dirty="0"/>
          </a:p>
          <a:p>
            <a:r>
              <a:rPr lang="en-US" dirty="0" smtClean="0">
                <a:solidFill>
                  <a:schemeClr val="tx2"/>
                </a:solidFill>
              </a:rPr>
              <a:t>Peak after runaway 600 to 1000ºC</a:t>
            </a:r>
          </a:p>
          <a:p>
            <a:endParaRPr lang="en-US" dirty="0"/>
          </a:p>
          <a:p>
            <a:r>
              <a:rPr lang="en-US" dirty="0" smtClean="0"/>
              <a:t>0% SOC questionable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380522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1776"/>
            <a:ext cx="7924800" cy="1143000"/>
          </a:xfrm>
        </p:spPr>
        <p:txBody>
          <a:bodyPr/>
          <a:lstStyle/>
          <a:p>
            <a:r>
              <a:rPr lang="en-US" dirty="0"/>
              <a:t>Overall results: At ~ 26 W,  varying SOC</a:t>
            </a:r>
            <a:r>
              <a:rPr lang="en-US" i="1" dirty="0"/>
              <a:t/>
            </a:r>
            <a:br>
              <a:rPr lang="en-US" i="1" dirty="0"/>
            </a:br>
            <a:r>
              <a:rPr lang="en-US" sz="2400" i="1" dirty="0" smtClean="0">
                <a:solidFill>
                  <a:schemeClr val="tx2"/>
                </a:solidFill>
              </a:rPr>
              <a:t>key mass loss…….insensitive to </a:t>
            </a:r>
            <a:r>
              <a:rPr lang="en-US" sz="2400" i="1" dirty="0" err="1" smtClean="0">
                <a:solidFill>
                  <a:schemeClr val="tx2"/>
                </a:solidFill>
              </a:rPr>
              <a:t>soc</a:t>
            </a:r>
            <a:r>
              <a:rPr lang="en-US" sz="2400" i="1" dirty="0" smtClean="0">
                <a:solidFill>
                  <a:schemeClr val="tx2"/>
                </a:solidFill>
              </a:rPr>
              <a:t> after 1</a:t>
            </a:r>
            <a:r>
              <a:rPr lang="en-US" sz="2400" i="1" baseline="30000" dirty="0" smtClean="0">
                <a:solidFill>
                  <a:schemeClr val="tx2"/>
                </a:solidFill>
              </a:rPr>
              <a:t>st</a:t>
            </a:r>
            <a:r>
              <a:rPr lang="en-US" sz="2400" i="1" dirty="0" smtClean="0">
                <a:solidFill>
                  <a:schemeClr val="tx2"/>
                </a:solidFill>
              </a:rPr>
              <a:t> vent</a:t>
            </a:r>
            <a:endParaRPr lang="en-US" sz="2400" i="1" dirty="0">
              <a:solidFill>
                <a:schemeClr val="tx2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98500" y="1536700"/>
            <a:ext cx="4775200" cy="4140200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5765800" y="2298700"/>
            <a:ext cx="3177147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Original = 44 g</a:t>
            </a:r>
          </a:p>
          <a:p>
            <a:endParaRPr lang="en-US" dirty="0"/>
          </a:p>
          <a:p>
            <a:r>
              <a:rPr lang="en-US" dirty="0" smtClean="0"/>
              <a:t>After 1</a:t>
            </a:r>
            <a:r>
              <a:rPr lang="en-US" baseline="30000" dirty="0" smtClean="0"/>
              <a:t>st</a:t>
            </a:r>
            <a:r>
              <a:rPr lang="en-US" dirty="0" smtClean="0"/>
              <a:t> vent ~ 41 g</a:t>
            </a:r>
          </a:p>
          <a:p>
            <a:endParaRPr lang="en-US" dirty="0"/>
          </a:p>
          <a:p>
            <a:r>
              <a:rPr lang="en-US" sz="2000" dirty="0" smtClean="0">
                <a:solidFill>
                  <a:schemeClr val="tx2"/>
                </a:solidFill>
              </a:rPr>
              <a:t>Final mass decreases with SOC</a:t>
            </a:r>
          </a:p>
          <a:p>
            <a:r>
              <a:rPr lang="en-US" sz="2000" dirty="0">
                <a:solidFill>
                  <a:schemeClr val="tx2"/>
                </a:solidFill>
              </a:rPr>
              <a:t>	</a:t>
            </a:r>
            <a:r>
              <a:rPr lang="en-US" sz="2000" dirty="0" smtClean="0">
                <a:solidFill>
                  <a:schemeClr val="tx2"/>
                </a:solidFill>
              </a:rPr>
              <a:t>from 36 to 26 g</a:t>
            </a:r>
            <a:endParaRPr lang="en-US" sz="2000" dirty="0">
              <a:solidFill>
                <a:schemeClr val="tx2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2048828"/>
            <a:ext cx="4279900" cy="3378200"/>
          </a:xfrm>
          <a:prstGeom prst="rect">
            <a:avLst/>
          </a:prstGeom>
        </p:spPr>
      </p:pic>
      <p:cxnSp>
        <p:nvCxnSpPr>
          <p:cNvPr id="6" name="Straight Connector 5"/>
          <p:cNvCxnSpPr/>
          <p:nvPr/>
        </p:nvCxnSpPr>
        <p:spPr>
          <a:xfrm flipH="1">
            <a:off x="4406900" y="3683000"/>
            <a:ext cx="1358900" cy="1778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030933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9100" y="231776"/>
            <a:ext cx="8597900" cy="1143000"/>
          </a:xfrm>
        </p:spPr>
        <p:txBody>
          <a:bodyPr/>
          <a:lstStyle/>
          <a:p>
            <a:r>
              <a:rPr lang="en-US" dirty="0"/>
              <a:t>Overall results: At ~ 26 W</a:t>
            </a:r>
            <a:r>
              <a:rPr lang="en-US" dirty="0" smtClean="0"/>
              <a:t>, varying SOC</a:t>
            </a:r>
            <a:br>
              <a:rPr lang="en-US" dirty="0" smtClean="0"/>
            </a:br>
            <a:r>
              <a:rPr lang="en-US" sz="2400" i="1" dirty="0" smtClean="0">
                <a:solidFill>
                  <a:schemeClr val="tx2"/>
                </a:solidFill>
              </a:rPr>
              <a:t>Exothermic energy…….increases with SOC</a:t>
            </a:r>
            <a:endParaRPr lang="en-US" sz="2400" i="1" dirty="0">
              <a:solidFill>
                <a:schemeClr val="tx2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98500" y="1536700"/>
            <a:ext cx="4775200" cy="4140200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6070600" y="2260600"/>
            <a:ext cx="2573241" cy="2862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  <a:p>
            <a:r>
              <a:rPr lang="en-US" dirty="0" smtClean="0"/>
              <a:t>Original Electric ~ 35 kJ</a:t>
            </a:r>
          </a:p>
          <a:p>
            <a:endParaRPr lang="en-US" dirty="0"/>
          </a:p>
          <a:p>
            <a:r>
              <a:rPr lang="en-US" dirty="0" smtClean="0"/>
              <a:t>0% SOC is questionable</a:t>
            </a:r>
          </a:p>
          <a:p>
            <a:r>
              <a:rPr lang="en-US" dirty="0" smtClean="0"/>
              <a:t>Energy actually endothermic</a:t>
            </a:r>
          </a:p>
          <a:p>
            <a:r>
              <a:rPr lang="en-US" dirty="0" smtClean="0"/>
              <a:t> after long time ~ 3000 s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1917700"/>
            <a:ext cx="4279900" cy="3378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611993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9100" y="231776"/>
            <a:ext cx="8597900" cy="1143000"/>
          </a:xfrm>
        </p:spPr>
        <p:txBody>
          <a:bodyPr/>
          <a:lstStyle/>
          <a:p>
            <a:r>
              <a:rPr lang="en-US" dirty="0" smtClean="0"/>
              <a:t>Combustion Results from Cone calorimeter</a:t>
            </a:r>
            <a:br>
              <a:rPr lang="en-US" dirty="0" smtClean="0"/>
            </a:br>
            <a:r>
              <a:rPr lang="en-US" sz="2400" i="1" dirty="0" smtClean="0">
                <a:solidFill>
                  <a:schemeClr val="tx2"/>
                </a:solidFill>
              </a:rPr>
              <a:t>Exothermic energy &amp; mass varying Heat flux @90% </a:t>
            </a:r>
            <a:r>
              <a:rPr lang="en-US" sz="2400" i="1" dirty="0" err="1" smtClean="0">
                <a:solidFill>
                  <a:schemeClr val="tx2"/>
                </a:solidFill>
              </a:rPr>
              <a:t>soc</a:t>
            </a:r>
            <a:endParaRPr lang="en-US" sz="2400" i="1" dirty="0">
              <a:solidFill>
                <a:schemeClr val="tx2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98500" y="2019300"/>
            <a:ext cx="8077200" cy="3124200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76935" y="2297111"/>
            <a:ext cx="3414957" cy="274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26635" y="2297111"/>
            <a:ext cx="3414957" cy="27432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5595775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9100" y="231776"/>
            <a:ext cx="8597900" cy="1143000"/>
          </a:xfrm>
        </p:spPr>
        <p:txBody>
          <a:bodyPr/>
          <a:lstStyle/>
          <a:p>
            <a:r>
              <a:rPr lang="en-US" dirty="0" smtClean="0"/>
              <a:t>Combustion Results from Cone calorimeter</a:t>
            </a:r>
            <a:br>
              <a:rPr lang="en-US" dirty="0" smtClean="0"/>
            </a:br>
            <a:r>
              <a:rPr lang="en-US" sz="2400" i="1" dirty="0" smtClean="0">
                <a:solidFill>
                  <a:schemeClr val="tx2"/>
                </a:solidFill>
              </a:rPr>
              <a:t>Exothermic energy &amp; mass varying </a:t>
            </a:r>
            <a:r>
              <a:rPr lang="en-US" sz="2400" i="1" dirty="0" err="1" smtClean="0">
                <a:solidFill>
                  <a:schemeClr val="tx2"/>
                </a:solidFill>
              </a:rPr>
              <a:t>soc</a:t>
            </a:r>
            <a:r>
              <a:rPr lang="en-US" sz="2400" i="1" dirty="0" smtClean="0">
                <a:solidFill>
                  <a:schemeClr val="tx2"/>
                </a:solidFill>
              </a:rPr>
              <a:t> @ 50 kW/m</a:t>
            </a:r>
            <a:r>
              <a:rPr lang="en-US" sz="2400" i="1" baseline="30000" dirty="0" smtClean="0">
                <a:solidFill>
                  <a:schemeClr val="tx2"/>
                </a:solidFill>
              </a:rPr>
              <a:t>2</a:t>
            </a:r>
            <a:endParaRPr lang="en-US" sz="2400" i="1" baseline="30000" dirty="0">
              <a:solidFill>
                <a:schemeClr val="tx2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98500" y="2019300"/>
            <a:ext cx="8077200" cy="3124200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76312" y="2195511"/>
            <a:ext cx="3451123" cy="274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62512" y="2195511"/>
            <a:ext cx="3451123" cy="27432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0291230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Findings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 smtClean="0"/>
              <a:t>For 18650 Li ion battery with 34.6 kJ electric power and 44 g</a:t>
            </a:r>
          </a:p>
          <a:p>
            <a:r>
              <a:rPr lang="en-US" dirty="0" smtClean="0"/>
              <a:t>Runaway results most dependent on SOC</a:t>
            </a:r>
          </a:p>
          <a:p>
            <a:pPr lvl="1"/>
            <a:r>
              <a:rPr lang="en-US" dirty="0" smtClean="0"/>
              <a:t>Tests at 0% and at 0.5 V display limited or no runaway</a:t>
            </a:r>
          </a:p>
          <a:p>
            <a:pPr lvl="1"/>
            <a:r>
              <a:rPr lang="en-US" dirty="0" smtClean="0"/>
              <a:t>Mass loss increases from about 8 to 19 g with increasing SOC</a:t>
            </a:r>
          </a:p>
          <a:p>
            <a:pPr lvl="1"/>
            <a:r>
              <a:rPr lang="en-US" dirty="0" smtClean="0"/>
              <a:t>Exothermic runaway energy increases from about 20 to 40 kJ with SOC</a:t>
            </a:r>
          </a:p>
          <a:p>
            <a:pPr lvl="1"/>
            <a:r>
              <a:rPr lang="en-US" dirty="0" smtClean="0"/>
              <a:t>Combustion energy decreases from about 90 to 60 kJ with SOC (Cone data)</a:t>
            </a:r>
          </a:p>
          <a:p>
            <a:pPr lvl="1"/>
            <a:r>
              <a:rPr lang="en-US" dirty="0" smtClean="0"/>
              <a:t>Temperatures of battery and exit debris increase from about 600 to 1000ºC with SOC</a:t>
            </a:r>
          </a:p>
          <a:p>
            <a:pPr lvl="1"/>
            <a:r>
              <a:rPr lang="en-US" dirty="0" smtClean="0"/>
              <a:t>Duration of runaway ~ 2 s</a:t>
            </a:r>
          </a:p>
          <a:p>
            <a:pPr lvl="1"/>
            <a:r>
              <a:rPr lang="en-US" dirty="0" smtClean="0"/>
              <a:t>Duration of flaming ~ 10 s</a:t>
            </a:r>
          </a:p>
          <a:p>
            <a:pPr lvl="1"/>
            <a:r>
              <a:rPr lang="en-US" dirty="0" smtClean="0"/>
              <a:t>Duration of hot battery ~ 100+ 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669996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"/>
          <p:cNvSpPr txBox="1">
            <a:spLocks/>
          </p:cNvSpPr>
          <p:nvPr/>
        </p:nvSpPr>
        <p:spPr>
          <a:xfrm>
            <a:off x="0" y="-20150"/>
            <a:ext cx="9044115" cy="434979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000" kern="1200" cap="all" spc="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2000" b="1" dirty="0" smtClean="0"/>
              <a:t>University of Maryland work – Fire behavior of Lithium ion batteries</a:t>
            </a:r>
            <a:endParaRPr lang="en-US" sz="2000" b="1" dirty="0"/>
          </a:p>
        </p:txBody>
      </p:sp>
      <p:sp>
        <p:nvSpPr>
          <p:cNvPr id="19" name="Subtitle 2"/>
          <p:cNvSpPr txBox="1">
            <a:spLocks/>
          </p:cNvSpPr>
          <p:nvPr/>
        </p:nvSpPr>
        <p:spPr>
          <a:xfrm>
            <a:off x="4353792" y="377121"/>
            <a:ext cx="4697417" cy="260698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 spc="3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 spc="3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 spc="3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 spc="3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 spc="3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60000"/>
              </a:lnSpc>
              <a:buNone/>
            </a:pPr>
            <a:r>
              <a:rPr lang="en-US" sz="1600" dirty="0" smtClean="0"/>
              <a:t>Xuan Liu (</a:t>
            </a:r>
            <a:r>
              <a:rPr lang="en-US" sz="1600" dirty="0" err="1" smtClean="0"/>
              <a:t>Ph.D</a:t>
            </a:r>
            <a:r>
              <a:rPr lang="en-US" sz="1600" dirty="0" smtClean="0"/>
              <a:t> student), Prof. Stanislav I. </a:t>
            </a:r>
            <a:r>
              <a:rPr lang="en-US" sz="1600" dirty="0" err="1" smtClean="0"/>
              <a:t>Stoliarov</a:t>
            </a:r>
            <a:endParaRPr lang="en-US" sz="1600" dirty="0" smtClean="0"/>
          </a:p>
        </p:txBody>
      </p:sp>
      <p:pic>
        <p:nvPicPr>
          <p:cNvPr id="20" name="Picture 19"/>
          <p:cNvPicPr>
            <a:picLocks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3716" y="2913919"/>
            <a:ext cx="3200400" cy="18288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1" name="Picture 20"/>
          <p:cNvPicPr>
            <a:picLocks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3716" y="4871682"/>
            <a:ext cx="3200400" cy="18288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2" name="Picture 21"/>
          <p:cNvPicPr>
            <a:picLocks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78" y="2913919"/>
            <a:ext cx="3200400" cy="18288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3" name="Picture 22"/>
          <p:cNvPicPr>
            <a:picLocks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78" y="4871682"/>
            <a:ext cx="3200400" cy="18288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4" name="Picture 23"/>
          <p:cNvPicPr>
            <a:picLocks noChangeAspect="1"/>
          </p:cNvPicPr>
          <p:nvPr/>
        </p:nvPicPr>
        <p:blipFill rotWithShape="1">
          <a:blip r:embed="rId7"/>
          <a:srcRect l="11771" t="6168" r="9083" b="14228"/>
          <a:stretch/>
        </p:blipFill>
        <p:spPr>
          <a:xfrm>
            <a:off x="3353748" y="778462"/>
            <a:ext cx="2488320" cy="203268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5" name="Picture 24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03" r="12752" b="31711"/>
          <a:stretch/>
        </p:blipFill>
        <p:spPr>
          <a:xfrm rot="10800000">
            <a:off x="599640" y="1116746"/>
            <a:ext cx="2068497" cy="117045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6" name="TextBox 25"/>
          <p:cNvSpPr txBox="1"/>
          <p:nvPr/>
        </p:nvSpPr>
        <p:spPr>
          <a:xfrm>
            <a:off x="4248298" y="2329916"/>
            <a:ext cx="653605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18650 Battery </a:t>
            </a:r>
            <a:endParaRPr lang="en-US" sz="1200" dirty="0"/>
          </a:p>
        </p:txBody>
      </p:sp>
      <p:sp>
        <p:nvSpPr>
          <p:cNvPr id="27" name="TextBox 26"/>
          <p:cNvSpPr txBox="1"/>
          <p:nvPr/>
        </p:nvSpPr>
        <p:spPr>
          <a:xfrm>
            <a:off x="3343585" y="635067"/>
            <a:ext cx="1641224" cy="27699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Copper Battery Container</a:t>
            </a:r>
            <a:endParaRPr lang="en-US" sz="1200" dirty="0"/>
          </a:p>
        </p:txBody>
      </p:sp>
      <p:sp>
        <p:nvSpPr>
          <p:cNvPr id="28" name="TextBox 27"/>
          <p:cNvSpPr txBox="1"/>
          <p:nvPr/>
        </p:nvSpPr>
        <p:spPr>
          <a:xfrm>
            <a:off x="3484235" y="1798505"/>
            <a:ext cx="805804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Insulation Material</a:t>
            </a:r>
            <a:endParaRPr lang="en-US" sz="1200" dirty="0"/>
          </a:p>
        </p:txBody>
      </p:sp>
      <p:sp>
        <p:nvSpPr>
          <p:cNvPr id="29" name="TextBox 28"/>
          <p:cNvSpPr txBox="1"/>
          <p:nvPr/>
        </p:nvSpPr>
        <p:spPr>
          <a:xfrm>
            <a:off x="599639" y="1379216"/>
            <a:ext cx="1163890" cy="646331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chemeClr val="bg1"/>
                </a:solidFill>
              </a:rPr>
              <a:t>Testing Sample: Panasonic 18650 Li-ion Battery </a:t>
            </a: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4957462" y="1734186"/>
            <a:ext cx="664755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20W DC</a:t>
            </a:r>
          </a:p>
          <a:p>
            <a:r>
              <a:rPr lang="en-US" sz="1200" dirty="0" smtClean="0"/>
              <a:t>Heating element</a:t>
            </a:r>
            <a:endParaRPr lang="en-US" sz="1200" dirty="0"/>
          </a:p>
        </p:txBody>
      </p:sp>
      <p:sp>
        <p:nvSpPr>
          <p:cNvPr id="31" name="TextBox 30"/>
          <p:cNvSpPr txBox="1"/>
          <p:nvPr/>
        </p:nvSpPr>
        <p:spPr>
          <a:xfrm>
            <a:off x="3343585" y="1103747"/>
            <a:ext cx="983079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Thermocouple</a:t>
            </a:r>
            <a:endParaRPr lang="en-US" sz="1200" dirty="0"/>
          </a:p>
        </p:txBody>
      </p:sp>
      <p:pic>
        <p:nvPicPr>
          <p:cNvPr id="32" name="Picture 31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1" t="13796" r="596" b="21677"/>
          <a:stretch/>
        </p:blipFill>
        <p:spPr>
          <a:xfrm>
            <a:off x="6687661" y="657690"/>
            <a:ext cx="1856674" cy="214915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3" name="TextBox 32"/>
          <p:cNvSpPr txBox="1"/>
          <p:nvPr/>
        </p:nvSpPr>
        <p:spPr>
          <a:xfrm>
            <a:off x="6688196" y="695331"/>
            <a:ext cx="1618155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Copper Battery Container</a:t>
            </a:r>
            <a:endParaRPr lang="en-US" sz="1200" dirty="0"/>
          </a:p>
        </p:txBody>
      </p:sp>
      <p:cxnSp>
        <p:nvCxnSpPr>
          <p:cNvPr id="34" name="Straight Connector 33"/>
          <p:cNvCxnSpPr/>
          <p:nvPr/>
        </p:nvCxnSpPr>
        <p:spPr>
          <a:xfrm>
            <a:off x="7482840" y="972330"/>
            <a:ext cx="0" cy="487031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6972404" y="1920663"/>
            <a:ext cx="817936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Insulation Material</a:t>
            </a:r>
            <a:endParaRPr lang="en-US" sz="1200" dirty="0"/>
          </a:p>
        </p:txBody>
      </p:sp>
      <p:sp>
        <p:nvSpPr>
          <p:cNvPr id="36" name="TextBox 35"/>
          <p:cNvSpPr txBox="1"/>
          <p:nvPr/>
        </p:nvSpPr>
        <p:spPr>
          <a:xfrm>
            <a:off x="7790339" y="1605852"/>
            <a:ext cx="689805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20W DC</a:t>
            </a:r>
            <a:endParaRPr lang="en-US" sz="1200" dirty="0"/>
          </a:p>
        </p:txBody>
      </p:sp>
      <p:cxnSp>
        <p:nvCxnSpPr>
          <p:cNvPr id="37" name="Straight Connector 36"/>
          <p:cNvCxnSpPr>
            <a:stCxn id="36" idx="0"/>
          </p:cNvCxnSpPr>
          <p:nvPr/>
        </p:nvCxnSpPr>
        <p:spPr>
          <a:xfrm flipV="1">
            <a:off x="8135242" y="1213146"/>
            <a:ext cx="60160" cy="392706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/>
          <p:cNvSpPr txBox="1"/>
          <p:nvPr/>
        </p:nvSpPr>
        <p:spPr>
          <a:xfrm>
            <a:off x="3930977" y="3300369"/>
            <a:ext cx="1694651" cy="116955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b="1" i="1" dirty="0" smtClean="0"/>
              <a:t>Power loss</a:t>
            </a:r>
            <a:r>
              <a:rPr lang="en-US" sz="1400" dirty="0" smtClean="0"/>
              <a:t> calibration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b="1" i="1" dirty="0" smtClean="0"/>
              <a:t>Specific heat</a:t>
            </a:r>
            <a:r>
              <a:rPr lang="en-US" sz="1400" dirty="0" smtClean="0"/>
              <a:t> of Li-ion battery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b="1" i="1" dirty="0" smtClean="0"/>
              <a:t>Mass loss </a:t>
            </a:r>
            <a:r>
              <a:rPr lang="en-US" sz="1400" dirty="0" smtClean="0"/>
              <a:t>change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3524094" y="4986189"/>
            <a:ext cx="1657928" cy="138499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b="1" i="1" dirty="0" smtClean="0"/>
              <a:t>Evolution</a:t>
            </a:r>
            <a:r>
              <a:rPr lang="en-US" sz="1400" dirty="0" smtClean="0"/>
              <a:t> of energy released by </a:t>
            </a:r>
            <a:r>
              <a:rPr lang="en-US" sz="1400" b="1" i="1" dirty="0" smtClean="0"/>
              <a:t>chemical reactions</a:t>
            </a:r>
            <a:r>
              <a:rPr lang="en-US" sz="1400" dirty="0" smtClean="0"/>
              <a:t> inside battery is determined</a:t>
            </a:r>
          </a:p>
        </p:txBody>
      </p:sp>
      <p:sp>
        <p:nvSpPr>
          <p:cNvPr id="44" name="Right Brace 43"/>
          <p:cNvSpPr/>
          <p:nvPr/>
        </p:nvSpPr>
        <p:spPr>
          <a:xfrm>
            <a:off x="3288231" y="3292527"/>
            <a:ext cx="244248" cy="3147128"/>
          </a:xfrm>
          <a:prstGeom prst="rightBrace">
            <a:avLst>
              <a:gd name="adj1" fmla="val 8333"/>
              <a:gd name="adj2" fmla="val 16152"/>
            </a:avLst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Right Brace 44"/>
          <p:cNvSpPr/>
          <p:nvPr/>
        </p:nvSpPr>
        <p:spPr>
          <a:xfrm flipH="1" flipV="1">
            <a:off x="5580519" y="3256393"/>
            <a:ext cx="244248" cy="3147128"/>
          </a:xfrm>
          <a:prstGeom prst="rightBrace">
            <a:avLst>
              <a:gd name="adj1" fmla="val 8333"/>
              <a:gd name="adj2" fmla="val 23940"/>
            </a:avLst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Down Arrow 45"/>
          <p:cNvSpPr/>
          <p:nvPr/>
        </p:nvSpPr>
        <p:spPr>
          <a:xfrm>
            <a:off x="4257725" y="4519386"/>
            <a:ext cx="257186" cy="44666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Down Arrow 46"/>
          <p:cNvSpPr/>
          <p:nvPr/>
        </p:nvSpPr>
        <p:spPr>
          <a:xfrm rot="16200000" flipH="1">
            <a:off x="3628731" y="3597195"/>
            <a:ext cx="168315" cy="38463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Down Arrow 47"/>
          <p:cNvSpPr/>
          <p:nvPr/>
        </p:nvSpPr>
        <p:spPr>
          <a:xfrm rot="16200000" flipH="1">
            <a:off x="5304044" y="5454695"/>
            <a:ext cx="168315" cy="38463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9" name="Straight Connector 48"/>
          <p:cNvCxnSpPr/>
          <p:nvPr/>
        </p:nvCxnSpPr>
        <p:spPr>
          <a:xfrm flipH="1" flipV="1">
            <a:off x="4202431" y="918741"/>
            <a:ext cx="395477" cy="304369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/>
          <p:cNvCxnSpPr>
            <a:stCxn id="30" idx="0"/>
          </p:cNvCxnSpPr>
          <p:nvPr/>
        </p:nvCxnSpPr>
        <p:spPr>
          <a:xfrm flipH="1" flipV="1">
            <a:off x="4815364" y="1617508"/>
            <a:ext cx="474476" cy="116678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>
            <a:endCxn id="31" idx="2"/>
          </p:cNvCxnSpPr>
          <p:nvPr/>
        </p:nvCxnSpPr>
        <p:spPr>
          <a:xfrm flipH="1" flipV="1">
            <a:off x="3835125" y="1380746"/>
            <a:ext cx="597908" cy="397623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/>
        </p:nvCxnSpPr>
        <p:spPr>
          <a:xfrm flipH="1">
            <a:off x="4563809" y="2093643"/>
            <a:ext cx="34099" cy="245133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TextBox 58"/>
          <p:cNvSpPr txBox="1"/>
          <p:nvPr/>
        </p:nvSpPr>
        <p:spPr>
          <a:xfrm>
            <a:off x="6355283" y="3251337"/>
            <a:ext cx="858317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AVG Integrated Energy: 31.2 kJ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6133792" y="5004311"/>
            <a:ext cx="756583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AVG Integrated Energy: 4.9 kJ</a:t>
            </a:r>
          </a:p>
        </p:txBody>
      </p:sp>
      <p:cxnSp>
        <p:nvCxnSpPr>
          <p:cNvPr id="62" name="Straight Connector 61"/>
          <p:cNvCxnSpPr/>
          <p:nvPr/>
        </p:nvCxnSpPr>
        <p:spPr>
          <a:xfrm>
            <a:off x="-7620" y="2856869"/>
            <a:ext cx="9144000" cy="0"/>
          </a:xfrm>
          <a:prstGeom prst="line">
            <a:avLst/>
          </a:prstGeom>
          <a:ln w="1905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TextBox 66"/>
          <p:cNvSpPr txBox="1"/>
          <p:nvPr/>
        </p:nvSpPr>
        <p:spPr>
          <a:xfrm>
            <a:off x="7134215" y="6639199"/>
            <a:ext cx="210907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/>
              <a:t>Supported by Ford Motor and FAA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116754726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08000"/>
            <a:ext cx="7924800" cy="1143000"/>
          </a:xfrm>
        </p:spPr>
        <p:txBody>
          <a:bodyPr/>
          <a:lstStyle/>
          <a:p>
            <a:r>
              <a:rPr lang="en-US" dirty="0" smtClean="0"/>
              <a:t>Hazard </a:t>
            </a:r>
            <a:r>
              <a:rPr lang="en-US" dirty="0" smtClean="0"/>
              <a:t>analysis &amp; future work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0347" y="2247900"/>
            <a:ext cx="3648353" cy="27432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Use </a:t>
            </a:r>
            <a:r>
              <a:rPr lang="en-US" dirty="0" smtClean="0"/>
              <a:t>experimental results in thermal model</a:t>
            </a:r>
          </a:p>
          <a:p>
            <a:r>
              <a:rPr lang="en-US" dirty="0" smtClean="0"/>
              <a:t>Investigate batteries in array</a:t>
            </a:r>
          </a:p>
          <a:p>
            <a:pPr lvl="1"/>
            <a:r>
              <a:rPr lang="en-US" dirty="0" smtClean="0"/>
              <a:t>Model packaging material</a:t>
            </a:r>
          </a:p>
          <a:p>
            <a:pPr lvl="1"/>
            <a:r>
              <a:rPr lang="en-US" dirty="0" smtClean="0"/>
              <a:t>Develop </a:t>
            </a:r>
            <a:r>
              <a:rPr lang="en-US" dirty="0" smtClean="0"/>
              <a:t>rate of spread</a:t>
            </a:r>
          </a:p>
          <a:p>
            <a:r>
              <a:rPr lang="en-US" dirty="0" smtClean="0"/>
              <a:t>Model exothermic runaway from Thermochemistry</a:t>
            </a:r>
          </a:p>
          <a:p>
            <a:pPr lvl="1"/>
            <a:r>
              <a:rPr lang="en-US" dirty="0" smtClean="0"/>
              <a:t>Electrical energy converted to heat</a:t>
            </a:r>
          </a:p>
          <a:p>
            <a:pPr lvl="1"/>
            <a:r>
              <a:rPr lang="en-US" dirty="0" smtClean="0"/>
              <a:t>Arrhenius reaction</a:t>
            </a:r>
          </a:p>
          <a:p>
            <a:r>
              <a:rPr lang="en-US" dirty="0" smtClean="0"/>
              <a:t>Model mitigation strategies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105077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2013-Durning-String-Band-14-150x150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6296" y="2667000"/>
            <a:ext cx="1828800" cy="1828800"/>
          </a:xfrm>
          <a:prstGeom prst="rect">
            <a:avLst/>
          </a:prstGeom>
        </p:spPr>
      </p:pic>
      <p:pic>
        <p:nvPicPr>
          <p:cNvPr id="7" name="Content Placeholder 6"/>
          <p:cNvPicPr>
            <a:picLocks noGrp="1" noChangeAspect="1"/>
          </p:cNvPicPr>
          <p:nvPr>
            <p:ph sz="quarter" idx="13"/>
          </p:nvPr>
        </p:nvPicPr>
        <p:blipFill>
          <a:blip r:embed="rId3"/>
          <a:srcRect l="10124" r="10124"/>
          <a:stretch>
            <a:fillRect/>
          </a:stretch>
        </p:blipFill>
        <p:spPr>
          <a:xfrm>
            <a:off x="677962" y="266700"/>
            <a:ext cx="1992086" cy="1828800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1447800"/>
            <a:ext cx="3494570" cy="1097280"/>
          </a:xfrm>
        </p:spPr>
        <p:txBody>
          <a:bodyPr/>
          <a:lstStyle/>
          <a:p>
            <a:r>
              <a:rPr lang="en-US" sz="2800" dirty="0" smtClean="0"/>
              <a:t>That’s </a:t>
            </a:r>
            <a:r>
              <a:rPr lang="en-US" sz="2800" dirty="0" smtClean="0"/>
              <a:t>all for Batteries</a:t>
            </a:r>
            <a:endParaRPr lang="en-US" sz="280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 smtClean="0"/>
              <a:t>Please come back and visit the Mummers Parade</a:t>
            </a:r>
          </a:p>
          <a:p>
            <a:r>
              <a:rPr lang="en-US" dirty="0" smtClean="0"/>
              <a:t>New Year’s Day 2014</a:t>
            </a:r>
          </a:p>
          <a:p>
            <a:r>
              <a:rPr lang="en-US" dirty="0" smtClean="0"/>
              <a:t>Philadelphia, PA</a:t>
            </a:r>
            <a:endParaRPr lang="en-US" dirty="0"/>
          </a:p>
        </p:txBody>
      </p:sp>
      <p:pic>
        <p:nvPicPr>
          <p:cNvPr id="3" name="Picture 2" descr="photo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4653343" y="2062585"/>
            <a:ext cx="3672714" cy="2743200"/>
          </a:xfrm>
          <a:prstGeom prst="rect">
            <a:avLst/>
          </a:prstGeom>
        </p:spPr>
      </p:pic>
      <p:pic>
        <p:nvPicPr>
          <p:cNvPr id="8" name="Picture 7" descr="2013-Durning-String-Band-6-150x150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7218" y="4122691"/>
            <a:ext cx="1828800" cy="1828800"/>
          </a:xfrm>
          <a:prstGeom prst="rect">
            <a:avLst/>
          </a:prstGeom>
        </p:spPr>
      </p:pic>
      <p:pic>
        <p:nvPicPr>
          <p:cNvPr id="9" name="Picture 8" descr="2013-Durning-String-Band-8-150x150.jp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4148" y="3886200"/>
            <a:ext cx="1828800" cy="182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4111293"/>
      </p:ext>
    </p:extLst>
  </p:cSld>
  <p:clrMapOvr>
    <a:masterClrMapping/>
  </p:clrMapOvr>
</p:sld>
</file>

<file path=ppt/theme/theme1.xml><?xml version="1.0" encoding="utf-8"?>
<a:theme xmlns:a="http://schemas.openxmlformats.org/drawingml/2006/main" name="Horizon">
  <a:themeElements>
    <a:clrScheme name="Horizon">
      <a:dk1>
        <a:srgbClr val="000000"/>
      </a:dk1>
      <a:lt1>
        <a:srgbClr val="FFFFFF"/>
      </a:lt1>
      <a:dk2>
        <a:srgbClr val="1F2123"/>
      </a:dk2>
      <a:lt2>
        <a:srgbClr val="DC9E1F"/>
      </a:lt2>
      <a:accent1>
        <a:srgbClr val="7E97AD"/>
      </a:accent1>
      <a:accent2>
        <a:srgbClr val="CC8E60"/>
      </a:accent2>
      <a:accent3>
        <a:srgbClr val="7A6A60"/>
      </a:accent3>
      <a:accent4>
        <a:srgbClr val="B4936D"/>
      </a:accent4>
      <a:accent5>
        <a:srgbClr val="67787B"/>
      </a:accent5>
      <a:accent6>
        <a:srgbClr val="9D936F"/>
      </a:accent6>
      <a:hlink>
        <a:srgbClr val="646464"/>
      </a:hlink>
      <a:folHlink>
        <a:srgbClr val="969696"/>
      </a:folHlink>
    </a:clrScheme>
    <a:fontScheme name="Horizon">
      <a:majorFont>
        <a:latin typeface="Arial Narrow"/>
        <a:ea typeface=""/>
        <a:cs typeface=""/>
        <a:font script="Jpan" typeface="ＭＳ ゴシック"/>
        <a:font script="Hang" typeface="HY얕은샘물M"/>
        <a:font script="Hans" typeface="华文新魏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 Narrow"/>
        <a:ea typeface=""/>
        <a:cs typeface=""/>
        <a:font script="Jpan" typeface="ＭＳ ゴシック"/>
        <a:font script="Hang" typeface="HY얕은샘물M"/>
        <a:font script="Hans" typeface="华文新魏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Horizon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hade val="100000"/>
                <a:satMod val="100000"/>
              </a:schemeClr>
            </a:gs>
            <a:gs pos="100000">
              <a:schemeClr val="phClr">
                <a:tint val="61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</a:schemeClr>
            </a:gs>
            <a:gs pos="100000">
              <a:schemeClr val="phClr">
                <a:tint val="90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5240" cap="flat" cmpd="sng" algn="ctr">
          <a:solidFill>
            <a:schemeClr val="phClr">
              <a:tint val="25000"/>
              <a:alpha val="25000"/>
            </a:schemeClr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2924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prstMaterial="flat">
            <a:bevelT w="34925" h="47625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40000"/>
              </a:schemeClr>
            </a:gs>
            <a:gs pos="31000">
              <a:schemeClr val="phClr">
                <a:tint val="100000"/>
                <a:shade val="90000"/>
                <a:alpha val="100000"/>
              </a:schemeClr>
            </a:gs>
            <a:gs pos="100000">
              <a:schemeClr val="phClr">
                <a:tint val="100000"/>
                <a:shade val="80000"/>
                <a:alpha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80000"/>
              </a:schemeClr>
            </a:gs>
            <a:gs pos="41000">
              <a:schemeClr val="phClr">
                <a:tint val="100000"/>
                <a:shade val="100000"/>
                <a:alpha val="100000"/>
                <a:satMod val="150000"/>
              </a:schemeClr>
            </a:gs>
            <a:gs pos="100000">
              <a:schemeClr val="phClr">
                <a:tint val="100000"/>
                <a:shade val="65000"/>
                <a:alpha val="100000"/>
              </a:schemeClr>
            </a:gs>
          </a:gsLst>
          <a:path path="circle">
            <a:fillToRect l="50000" t="80000" r="100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Horizon.thmx</Template>
  <TotalTime>2095</TotalTime>
  <Words>1004</Words>
  <Application>Microsoft Macintosh PowerPoint</Application>
  <PresentationFormat>On-screen Show (4:3)</PresentationFormat>
  <Paragraphs>222</Paragraphs>
  <Slides>28</Slides>
  <Notes>2</Notes>
  <HiddenSlides>0</HiddenSlides>
  <MMClips>2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28</vt:i4>
      </vt:variant>
    </vt:vector>
  </HeadingPairs>
  <TitlesOfParts>
    <vt:vector size="31" baseType="lpstr">
      <vt:lpstr>Horizon</vt:lpstr>
      <vt:lpstr>Document</vt:lpstr>
      <vt:lpstr>Equation</vt:lpstr>
      <vt:lpstr>Thermal Dynamics  of 18650 Li-ion Batteries in Runaway </vt:lpstr>
      <vt:lpstr>Objective</vt:lpstr>
      <vt:lpstr>Typical li ion battery</vt:lpstr>
      <vt:lpstr>Causes of thermal runaway</vt:lpstr>
      <vt:lpstr>Background from literature</vt:lpstr>
      <vt:lpstr>Measure runaway energy of 18650 li+</vt:lpstr>
      <vt:lpstr>Apparatus design</vt:lpstr>
      <vt:lpstr>Measurements and analysis</vt:lpstr>
      <vt:lpstr>Analysis</vt:lpstr>
      <vt:lpstr>Typical test: SOC 90 % 25 W: edited after first vent White smoke: then runaway, ejected contents</vt:lpstr>
      <vt:lpstr>Typical data: Test 17 100 % 26 W</vt:lpstr>
      <vt:lpstr>Catastrophic examples: Expelled debris or Rocketed battery</vt:lpstr>
      <vt:lpstr>Reduced data</vt:lpstr>
      <vt:lpstr>Typical results of analysis: Test 17 100 % 26 W</vt:lpstr>
      <vt:lpstr>Typical results of analysis: Test 17 100 % 26 W</vt:lpstr>
      <vt:lpstr>Typical: Test 17 100 % 26 W</vt:lpstr>
      <vt:lpstr>Overall results: At 80% SOC varying P key Temperatures……….insensitive to P</vt:lpstr>
      <vt:lpstr>Overall results: At 80% SOC varying P key mass loss…….insensitive to P</vt:lpstr>
      <vt:lpstr>Overall results: At 80% SOC varying P Exothermic energy…….insensitive to P after 9 W</vt:lpstr>
      <vt:lpstr>Overall results: At ~ 26 W,  varying SOC key Temperatures……….insensitive to soc for T1 T 2</vt:lpstr>
      <vt:lpstr>Overall results: At ~ 26 W,  varying SOC key mass loss…….insensitive to soc after 1st vent</vt:lpstr>
      <vt:lpstr>Overall results: At ~ 26 W, varying SOC Exothermic energy…….increases with SOC</vt:lpstr>
      <vt:lpstr>Combustion Results from Cone calorimeter Exothermic energy &amp; mass varying Heat flux @90% soc</vt:lpstr>
      <vt:lpstr>Combustion Results from Cone calorimeter Exothermic energy &amp; mass varying soc @ 50 kW/m2</vt:lpstr>
      <vt:lpstr>Findings</vt:lpstr>
      <vt:lpstr>PowerPoint Presentation</vt:lpstr>
      <vt:lpstr>Hazard analysis &amp; future work</vt:lpstr>
      <vt:lpstr>That’s all for Batteries</vt:lpstr>
    </vt:vector>
  </TitlesOfParts>
  <Company>UNIVERSITY OF MARYLAND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James Quintiere</dc:creator>
  <cp:lastModifiedBy>James Quintiere</cp:lastModifiedBy>
  <cp:revision>61</cp:revision>
  <dcterms:created xsi:type="dcterms:W3CDTF">2013-08-02T22:31:27Z</dcterms:created>
  <dcterms:modified xsi:type="dcterms:W3CDTF">2013-11-18T18:50:45Z</dcterms:modified>
</cp:coreProperties>
</file>