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8" r:id="rId2"/>
    <p:sldId id="269" r:id="rId3"/>
    <p:sldId id="266" r:id="rId4"/>
    <p:sldId id="272" r:id="rId5"/>
    <p:sldId id="256" r:id="rId6"/>
    <p:sldId id="257" r:id="rId7"/>
    <p:sldId id="274" r:id="rId8"/>
    <p:sldId id="270" r:id="rId9"/>
    <p:sldId id="291" r:id="rId10"/>
    <p:sldId id="290" r:id="rId11"/>
    <p:sldId id="258" r:id="rId12"/>
    <p:sldId id="281" r:id="rId13"/>
    <p:sldId id="261" r:id="rId14"/>
    <p:sldId id="275" r:id="rId15"/>
    <p:sldId id="264" r:id="rId16"/>
    <p:sldId id="282" r:id="rId17"/>
    <p:sldId id="276" r:id="rId18"/>
    <p:sldId id="277" r:id="rId19"/>
    <p:sldId id="262" r:id="rId20"/>
    <p:sldId id="283" r:id="rId21"/>
    <p:sldId id="292" r:id="rId22"/>
    <p:sldId id="260" r:id="rId23"/>
    <p:sldId id="293" r:id="rId24"/>
    <p:sldId id="280" r:id="rId25"/>
    <p:sldId id="279" r:id="rId26"/>
    <p:sldId id="265" r:id="rId27"/>
    <p:sldId id="294" r:id="rId28"/>
    <p:sldId id="285" r:id="rId29"/>
    <p:sldId id="287" r:id="rId30"/>
    <p:sldId id="267" r:id="rId31"/>
    <p:sldId id="297" r:id="rId32"/>
    <p:sldId id="278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88" y="-6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CB62C438-FB70-4B31-B935-A6A93E9089BB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3D4751E8-A3D2-4BEB-8757-DFDCBEAAA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468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13830-D2A3-4A14-B3C7-01D71F75C62B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5BFB6-3E1A-4A02-8ABC-A0A03AC28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70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35BFB6-3E1A-4A02-8ABC-A0A03AC2868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05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8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58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81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02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5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0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1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3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5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  <a:alpha val="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BD5E7-8631-4E0E-A713-07171C531555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B5155-F2B4-4C3F-BD5E-A00C15809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1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3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3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9.jpeg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9749" y="464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740259"/>
            <a:ext cx="7121886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sz="2800" b="1" dirty="0" smtClean="0"/>
              <a:t>Shipment of Lithium Batteries </a:t>
            </a:r>
          </a:p>
          <a:p>
            <a:r>
              <a:rPr lang="en-US" sz="2800" b="1" dirty="0" smtClean="0"/>
              <a:t>Technology Concept, Development and Testing</a:t>
            </a:r>
          </a:p>
          <a:p>
            <a:r>
              <a:rPr lang="en-US" sz="2000" dirty="0" smtClean="0"/>
              <a:t>Jonathan Green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1938" y="6334780"/>
            <a:ext cx="46492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The statements contained herein are presented in good faith </a:t>
            </a:r>
          </a:p>
          <a:p>
            <a:r>
              <a:rPr lang="en-US" sz="1400" dirty="0" smtClean="0"/>
              <a:t>for general information only. </a:t>
            </a:r>
            <a:endParaRPr lang="en-US" sz="1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461574" y="197818"/>
            <a:ext cx="1900626" cy="1564104"/>
            <a:chOff x="461574" y="197818"/>
            <a:chExt cx="1900626" cy="1564104"/>
          </a:xfrm>
        </p:grpSpPr>
        <p:grpSp>
          <p:nvGrpSpPr>
            <p:cNvPr id="2" name="Group 2"/>
            <p:cNvGrpSpPr>
              <a:grpSpLocks/>
            </p:cNvGrpSpPr>
            <p:nvPr/>
          </p:nvGrpSpPr>
          <p:grpSpPr bwMode="auto">
            <a:xfrm>
              <a:off x="557797" y="197818"/>
              <a:ext cx="1384452" cy="1000905"/>
              <a:chOff x="3890" y="1460"/>
              <a:chExt cx="4490" cy="3360"/>
            </a:xfrm>
          </p:grpSpPr>
          <p:sp>
            <p:nvSpPr>
              <p:cNvPr id="4" name="AutoShape 3"/>
              <p:cNvSpPr>
                <a:spLocks noChangeArrowheads="1"/>
              </p:cNvSpPr>
              <p:nvPr/>
            </p:nvSpPr>
            <p:spPr bwMode="auto">
              <a:xfrm>
                <a:off x="5140" y="146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6" name="Group 4"/>
              <p:cNvGrpSpPr>
                <a:grpSpLocks/>
              </p:cNvGrpSpPr>
              <p:nvPr/>
            </p:nvGrpSpPr>
            <p:grpSpPr bwMode="auto">
              <a:xfrm>
                <a:off x="3890" y="2435"/>
                <a:ext cx="2005" cy="1495"/>
                <a:chOff x="1610" y="2915"/>
                <a:chExt cx="2005" cy="1495"/>
              </a:xfrm>
            </p:grpSpPr>
            <p:sp>
              <p:nvSpPr>
                <p:cNvPr id="10" name="AutoShape 5"/>
                <p:cNvSpPr>
                  <a:spLocks noChangeArrowheads="1"/>
                </p:cNvSpPr>
                <p:nvPr/>
              </p:nvSpPr>
              <p:spPr bwMode="auto">
                <a:xfrm>
                  <a:off x="1620" y="2920"/>
                  <a:ext cx="1980" cy="1480"/>
                </a:xfrm>
                <a:prstGeom prst="diamond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2625" y="2925"/>
                  <a:ext cx="990" cy="748"/>
                </a:xfrm>
                <a:custGeom>
                  <a:avLst/>
                  <a:gdLst>
                    <a:gd name="T0" fmla="*/ 0 w 990"/>
                    <a:gd name="T1" fmla="*/ 0 h 740"/>
                    <a:gd name="T2" fmla="*/ 0 w 990"/>
                    <a:gd name="T3" fmla="*/ 420 h 740"/>
                    <a:gd name="T4" fmla="*/ 990 w 990"/>
                    <a:gd name="T5" fmla="*/ 740 h 740"/>
                    <a:gd name="T6" fmla="*/ 0 w 990"/>
                    <a:gd name="T7" fmla="*/ 0 h 7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0" h="740">
                      <a:moveTo>
                        <a:pt x="0" y="0"/>
                      </a:moveTo>
                      <a:lnTo>
                        <a:pt x="0" y="420"/>
                      </a:lnTo>
                      <a:lnTo>
                        <a:pt x="990" y="7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50021"/>
                </a:solidFill>
                <a:ln w="952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" name="Freeform 7"/>
                <p:cNvSpPr>
                  <a:spLocks/>
                </p:cNvSpPr>
                <p:nvPr/>
              </p:nvSpPr>
              <p:spPr bwMode="auto">
                <a:xfrm>
                  <a:off x="1615" y="2915"/>
                  <a:ext cx="1005" cy="745"/>
                </a:xfrm>
                <a:custGeom>
                  <a:avLst/>
                  <a:gdLst>
                    <a:gd name="T0" fmla="*/ 1000 w 1005"/>
                    <a:gd name="T1" fmla="*/ 0 h 745"/>
                    <a:gd name="T2" fmla="*/ 0 w 1005"/>
                    <a:gd name="T3" fmla="*/ 745 h 745"/>
                    <a:gd name="T4" fmla="*/ 1005 w 1005"/>
                    <a:gd name="T5" fmla="*/ 435 h 745"/>
                    <a:gd name="T6" fmla="*/ 1000 w 1005"/>
                    <a:gd name="T7" fmla="*/ 0 h 7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5" h="745">
                      <a:moveTo>
                        <a:pt x="1000" y="0"/>
                      </a:moveTo>
                      <a:lnTo>
                        <a:pt x="0" y="745"/>
                      </a:lnTo>
                      <a:lnTo>
                        <a:pt x="1005" y="435"/>
                      </a:lnTo>
                      <a:lnTo>
                        <a:pt x="1000" y="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8"/>
                <p:cNvSpPr>
                  <a:spLocks/>
                </p:cNvSpPr>
                <p:nvPr/>
              </p:nvSpPr>
              <p:spPr bwMode="auto">
                <a:xfrm>
                  <a:off x="2620" y="3360"/>
                  <a:ext cx="975" cy="1040"/>
                </a:xfrm>
                <a:custGeom>
                  <a:avLst/>
                  <a:gdLst>
                    <a:gd name="T0" fmla="*/ 10 w 975"/>
                    <a:gd name="T1" fmla="*/ 0 h 1040"/>
                    <a:gd name="T2" fmla="*/ 975 w 975"/>
                    <a:gd name="T3" fmla="*/ 310 h 1040"/>
                    <a:gd name="T4" fmla="*/ 0 w 975"/>
                    <a:gd name="T5" fmla="*/ 1040 h 1040"/>
                    <a:gd name="T6" fmla="*/ 10 w 975"/>
                    <a:gd name="T7" fmla="*/ 0 h 10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75" h="1040">
                      <a:moveTo>
                        <a:pt x="10" y="0"/>
                      </a:moveTo>
                      <a:lnTo>
                        <a:pt x="975" y="310"/>
                      </a:lnTo>
                      <a:lnTo>
                        <a:pt x="0" y="104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9"/>
                <p:cNvSpPr>
                  <a:spLocks/>
                </p:cNvSpPr>
                <p:nvPr/>
              </p:nvSpPr>
              <p:spPr bwMode="auto">
                <a:xfrm>
                  <a:off x="1610" y="3355"/>
                  <a:ext cx="1015" cy="1055"/>
                </a:xfrm>
                <a:custGeom>
                  <a:avLst/>
                  <a:gdLst>
                    <a:gd name="T0" fmla="*/ 1005 w 1015"/>
                    <a:gd name="T1" fmla="*/ 1055 h 1055"/>
                    <a:gd name="T2" fmla="*/ 1015 w 1015"/>
                    <a:gd name="T3" fmla="*/ 0 h 1055"/>
                    <a:gd name="T4" fmla="*/ 0 w 1015"/>
                    <a:gd name="T5" fmla="*/ 305 h 1055"/>
                    <a:gd name="T6" fmla="*/ 1005 w 1015"/>
                    <a:gd name="T7" fmla="*/ 1055 h 1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15" h="1055">
                      <a:moveTo>
                        <a:pt x="1005" y="1055"/>
                      </a:moveTo>
                      <a:lnTo>
                        <a:pt x="1015" y="0"/>
                      </a:lnTo>
                      <a:lnTo>
                        <a:pt x="0" y="305"/>
                      </a:lnTo>
                      <a:lnTo>
                        <a:pt x="1005" y="1055"/>
                      </a:lnTo>
                      <a:close/>
                    </a:path>
                  </a:pathLst>
                </a:custGeom>
                <a:solidFill>
                  <a:srgbClr val="CC0000"/>
                </a:solidFill>
                <a:ln w="952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7" name="AutoShape 10"/>
              <p:cNvSpPr>
                <a:spLocks noChangeArrowheads="1"/>
              </p:cNvSpPr>
              <p:nvPr/>
            </p:nvSpPr>
            <p:spPr bwMode="auto">
              <a:xfrm>
                <a:off x="6400" y="244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AutoShape 11"/>
              <p:cNvSpPr>
                <a:spLocks noChangeArrowheads="1"/>
              </p:cNvSpPr>
              <p:nvPr/>
            </p:nvSpPr>
            <p:spPr bwMode="auto">
              <a:xfrm>
                <a:off x="5160" y="338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5" name="Text Box 22"/>
            <p:cNvSpPr txBox="1">
              <a:spLocks noChangeArrowheads="1"/>
            </p:cNvSpPr>
            <p:nvPr/>
          </p:nvSpPr>
          <p:spPr bwMode="auto">
            <a:xfrm>
              <a:off x="461574" y="1139622"/>
              <a:ext cx="1900626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ookman Old Style" pitchFamily="18" charset="0"/>
                  <a:cs typeface="Arial" pitchFamily="34" charset="0"/>
                </a:rPr>
                <a:t>Akro</a:t>
              </a:r>
              <a:r>
                <a:rPr kumimoji="0" lang="en-US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Bookman Old Style" pitchFamily="18" charset="0"/>
                  <a:cs typeface="Arial" pitchFamily="34" charset="0"/>
                </a:rPr>
                <a:t>Fire</a:t>
              </a:r>
              <a:endPara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92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9749" y="464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699752" y="1738648"/>
            <a:ext cx="7813675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u="sng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AkroFire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AkroFire </a:t>
            </a: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is a solutions-oriented engineering company specializing in fire and thermal management for the Aerospace Industry.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Products and services </a:t>
            </a:r>
            <a:r>
              <a:rPr lang="en-US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cover OEM</a:t>
            </a: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Aftermarket and Defense.</a:t>
            </a: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This expertise has led to the development of a wide range of products and </a:t>
            </a:r>
            <a:r>
              <a:rPr lang="en-US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services including repair </a:t>
            </a: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products for aircraft </a:t>
            </a:r>
            <a:r>
              <a:rPr lang="en-US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maintenance, interior products, high temperature insulation systems,  firewall and fire hard composites and </a:t>
            </a:r>
            <a:r>
              <a:rPr lang="en-US" dirty="0">
                <a:solidFill>
                  <a:srgbClr val="000000"/>
                </a:solidFill>
                <a:cs typeface="Times New Roman" panose="02020603050405020304" pitchFamily="18" charset="0"/>
              </a:rPr>
              <a:t>hazardous material packaging solutions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420875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3066" y="517104"/>
            <a:ext cx="79732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Background</a:t>
            </a:r>
          </a:p>
          <a:p>
            <a:endParaRPr lang="en-US" b="1" dirty="0" smtClean="0"/>
          </a:p>
          <a:p>
            <a:r>
              <a:rPr lang="en-US" dirty="0" smtClean="0"/>
              <a:t>PHSMA </a:t>
            </a:r>
            <a:r>
              <a:rPr lang="en-US" dirty="0"/>
              <a:t>Rule HM224B defined performance parameters for the packaging of Oxygen Cylinders and Oxygen </a:t>
            </a:r>
            <a:r>
              <a:rPr lang="en-US" dirty="0" smtClean="0"/>
              <a:t>Generators: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Prevent Flame Penetration </a:t>
            </a:r>
          </a:p>
          <a:p>
            <a:r>
              <a:rPr lang="en-US" dirty="0"/>
              <a:t>	</a:t>
            </a:r>
            <a:r>
              <a:rPr lang="en-US" dirty="0" smtClean="0"/>
              <a:t>(1700</a:t>
            </a:r>
            <a:r>
              <a:rPr lang="en-US" baseline="30000" dirty="0" smtClean="0"/>
              <a:t>o</a:t>
            </a:r>
            <a:r>
              <a:rPr lang="en-US" dirty="0" smtClean="0"/>
              <a:t>F / 5min – </a:t>
            </a:r>
            <a:r>
              <a:rPr lang="en-US" dirty="0" err="1" smtClean="0"/>
              <a:t>pt.III.AppF.par</a:t>
            </a:r>
            <a:r>
              <a:rPr lang="en-US" dirty="0" smtClean="0"/>
              <a:t>(a)(3)/(f)(5) 14CFRpt25)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Prevent Ox cylinder/generator from reaching critical temperature in an environment of 400</a:t>
            </a:r>
            <a:r>
              <a:rPr lang="en-US" b="1" baseline="30000" dirty="0"/>
              <a:t>o</a:t>
            </a:r>
            <a:r>
              <a:rPr lang="en-US" b="1" dirty="0"/>
              <a:t>F</a:t>
            </a:r>
            <a:r>
              <a:rPr lang="en-US" b="1" dirty="0" smtClean="0"/>
              <a:t> for 3 hours</a:t>
            </a:r>
          </a:p>
          <a:p>
            <a:r>
              <a:rPr lang="en-US" dirty="0"/>
              <a:t>	</a:t>
            </a:r>
            <a:r>
              <a:rPr lang="en-US" dirty="0" smtClean="0"/>
              <a:t>(Critical temperature being the auto vent or ignition temperature)</a:t>
            </a:r>
          </a:p>
          <a:p>
            <a:endParaRPr lang="en-US" dirty="0"/>
          </a:p>
          <a:p>
            <a:r>
              <a:rPr lang="en-US" dirty="0" smtClean="0"/>
              <a:t>In response to this Akro developed a range of ‘Fire/Thermal Pack’ technologies and together with Americase developed a complete range of HM224B packaging solutions. </a:t>
            </a:r>
            <a:endParaRPr lang="en-US" dirty="0"/>
          </a:p>
          <a:p>
            <a:endParaRPr lang="en-US" b="1" dirty="0" smtClean="0"/>
          </a:p>
          <a:p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9749" y="464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246" y="4254969"/>
            <a:ext cx="2476500" cy="2179320"/>
          </a:xfrm>
          <a:prstGeom prst="rect">
            <a:avLst/>
          </a:prstGeom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1" y="4508518"/>
            <a:ext cx="3048000" cy="64869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254969"/>
            <a:ext cx="2337446" cy="217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1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42454" y="482745"/>
            <a:ext cx="86106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Future </a:t>
            </a:r>
            <a:r>
              <a:rPr lang="en-US" b="1" dirty="0" err="1" smtClean="0"/>
              <a:t>HazMat</a:t>
            </a:r>
            <a:r>
              <a:rPr lang="en-US" b="1" dirty="0" smtClean="0"/>
              <a:t> packing challenge: Lithium Batteries</a:t>
            </a:r>
          </a:p>
          <a:p>
            <a:endParaRPr lang="en-US" b="1" dirty="0"/>
          </a:p>
          <a:p>
            <a:r>
              <a:rPr lang="en-US" b="1" dirty="0" smtClean="0"/>
              <a:t>FAA Analysis summarized in:</a:t>
            </a:r>
          </a:p>
          <a:p>
            <a:endParaRPr lang="en-US" b="1" dirty="0"/>
          </a:p>
          <a:p>
            <a:r>
              <a:rPr lang="en-US" b="1" dirty="0" smtClean="0"/>
              <a:t>Fire Protection for Shipment of Lithium Batteries  / Equipment containing Lithium Batteries.</a:t>
            </a:r>
          </a:p>
          <a:p>
            <a:endParaRPr lang="en-US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Report cited the performance of an Oxygen Generator </a:t>
            </a:r>
            <a:r>
              <a:rPr lang="en-US" dirty="0" err="1" smtClean="0"/>
              <a:t>Overpack</a:t>
            </a:r>
            <a:r>
              <a:rPr lang="en-US" dirty="0" smtClean="0"/>
              <a:t> as and effective containment for 18650 Lithium-ion  cells.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4" descr="Captur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253472"/>
            <a:ext cx="5878513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8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990600"/>
            <a:ext cx="8305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Overpack</a:t>
            </a:r>
            <a:r>
              <a:rPr lang="en-US" dirty="0" smtClean="0"/>
              <a:t>  performance parameters: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1.</a:t>
            </a:r>
            <a:r>
              <a:rPr lang="en-US" dirty="0" smtClean="0"/>
              <a:t> </a:t>
            </a:r>
            <a:r>
              <a:rPr lang="en-US" sz="2400" dirty="0" smtClean="0"/>
              <a:t>Protect batteries from external fire: 	</a:t>
            </a:r>
            <a:r>
              <a:rPr lang="en-US" b="1" dirty="0" smtClean="0"/>
              <a:t>direct flame impingement</a:t>
            </a:r>
          </a:p>
          <a:p>
            <a:r>
              <a:rPr lang="en-US" i="1" dirty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2</a:t>
            </a:r>
            <a:r>
              <a:rPr lang="en-US" sz="2400" b="1" dirty="0" smtClean="0"/>
              <a:t>.</a:t>
            </a:r>
            <a:r>
              <a:rPr lang="en-US" sz="2400" dirty="0" smtClean="0"/>
              <a:t> Protect batteries from heat:</a:t>
            </a:r>
            <a:r>
              <a:rPr lang="en-US" dirty="0" smtClean="0"/>
              <a:t>		</a:t>
            </a:r>
            <a:r>
              <a:rPr lang="en-US" b="1" dirty="0" err="1" smtClean="0"/>
              <a:t>halon</a:t>
            </a:r>
            <a:r>
              <a:rPr lang="en-US" b="1" dirty="0" smtClean="0"/>
              <a:t> suppressed cargo fire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r>
              <a:rPr lang="en-US" b="1" dirty="0" smtClean="0"/>
              <a:t>3.</a:t>
            </a:r>
            <a:r>
              <a:rPr lang="en-US" dirty="0" smtClean="0"/>
              <a:t> </a:t>
            </a:r>
            <a:r>
              <a:rPr lang="en-US" sz="2400" dirty="0" smtClean="0"/>
              <a:t>Containment: </a:t>
            </a:r>
            <a:r>
              <a:rPr lang="en-US" dirty="0" smtClean="0"/>
              <a:t>				</a:t>
            </a:r>
            <a:r>
              <a:rPr lang="en-US" b="1" dirty="0" smtClean="0"/>
              <a:t>Prevent a battery thermal 						runaway 	from affecting 						adjacent 	shipments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225162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305050"/>
            <a:ext cx="4876800" cy="36576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470" y="685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Concept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3492" y="1138269"/>
            <a:ext cx="7912231" cy="4985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Develop an ‘</a:t>
            </a:r>
            <a:r>
              <a:rPr lang="en-US" dirty="0" err="1" smtClean="0"/>
              <a:t>overpack</a:t>
            </a:r>
            <a:r>
              <a:rPr lang="en-US" dirty="0" smtClean="0"/>
              <a:t>’ method that utilizes a free-flowing, loose fill  “Packing Nut” </a:t>
            </a:r>
          </a:p>
          <a:p>
            <a:r>
              <a:rPr lang="en-US" dirty="0" smtClean="0"/>
              <a:t>that  following </a:t>
            </a:r>
            <a:r>
              <a:rPr lang="en-US" dirty="0"/>
              <a:t>exposure to significant heat / fire </a:t>
            </a:r>
            <a:endParaRPr lang="en-US" dirty="0" smtClean="0"/>
          </a:p>
          <a:p>
            <a:r>
              <a:rPr lang="en-US" dirty="0" smtClean="0"/>
              <a:t>forms </a:t>
            </a:r>
            <a:r>
              <a:rPr lang="en-US" dirty="0"/>
              <a:t>a </a:t>
            </a:r>
            <a:r>
              <a:rPr lang="en-US" u="sng" dirty="0" smtClean="0"/>
              <a:t>contiguous rigid protective barrier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Key properties:</a:t>
            </a:r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Heat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Heat resistance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High temperature stability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Gap filling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Versatility </a:t>
            </a:r>
          </a:p>
          <a:p>
            <a:r>
              <a:rPr lang="en-US" dirty="0" smtClean="0"/>
              <a:t>     - allow the use of ‘common’ </a:t>
            </a:r>
          </a:p>
          <a:p>
            <a:r>
              <a:rPr lang="en-US" dirty="0"/>
              <a:t> </a:t>
            </a:r>
            <a:r>
              <a:rPr lang="en-US" dirty="0" smtClean="0"/>
              <a:t>    packaging that is in regular </a:t>
            </a:r>
          </a:p>
          <a:p>
            <a:r>
              <a:rPr lang="en-US" dirty="0"/>
              <a:t> </a:t>
            </a:r>
            <a:r>
              <a:rPr lang="en-US" dirty="0" smtClean="0"/>
              <a:t>    industry use.</a:t>
            </a:r>
          </a:p>
          <a:p>
            <a:r>
              <a:rPr lang="en-US" dirty="0" smtClean="0"/>
              <a:t>      </a:t>
            </a:r>
            <a:r>
              <a:rPr lang="en-US" sz="2400" dirty="0" err="1" smtClean="0"/>
              <a:t>ie</a:t>
            </a:r>
            <a:r>
              <a:rPr lang="en-US" sz="2400" dirty="0" smtClean="0"/>
              <a:t> standard </a:t>
            </a:r>
            <a:r>
              <a:rPr lang="en-US" sz="2400" dirty="0" err="1" smtClean="0"/>
              <a:t>HazMat</a:t>
            </a:r>
            <a:r>
              <a:rPr lang="en-US" sz="2400" dirty="0" smtClean="0"/>
              <a:t> boxes</a:t>
            </a:r>
            <a:endParaRPr lang="en-US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23040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198566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524" y="653304"/>
            <a:ext cx="84108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Early testing was performed on Lithium –ion rechargeable batteries, specifically :</a:t>
            </a:r>
          </a:p>
          <a:p>
            <a:endParaRPr lang="en-US" dirty="0" smtClean="0"/>
          </a:p>
          <a:p>
            <a:r>
              <a:rPr lang="en-US" dirty="0" smtClean="0"/>
              <a:t>AA  (1.5v) and 18650 (3v) cells. </a:t>
            </a:r>
          </a:p>
          <a:p>
            <a:endParaRPr lang="en-US" dirty="0" smtClean="0"/>
          </a:p>
          <a:p>
            <a:r>
              <a:rPr lang="en-US" dirty="0" smtClean="0"/>
              <a:t>Performance was promising , showing good protection and containment.</a:t>
            </a:r>
          </a:p>
          <a:p>
            <a:r>
              <a:rPr lang="en-US" dirty="0" smtClean="0"/>
              <a:t>  </a:t>
            </a:r>
            <a:r>
              <a:rPr lang="en-US" i="1" dirty="0" smtClean="0"/>
              <a:t>-Results were presented at the May 2013 FAA Systems Meeting  in Cologne.</a:t>
            </a:r>
          </a:p>
          <a:p>
            <a:endParaRPr lang="en-US" dirty="0"/>
          </a:p>
          <a:p>
            <a:r>
              <a:rPr lang="en-US" dirty="0" smtClean="0"/>
              <a:t>Current developments center on using CR123 3v 1550mA.hr cells as the test article</a:t>
            </a:r>
          </a:p>
          <a:p>
            <a:endParaRPr lang="en-US" dirty="0" smtClean="0"/>
          </a:p>
          <a:p>
            <a:r>
              <a:rPr lang="en-US" dirty="0" smtClean="0"/>
              <a:t>CR123 cells selected because: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Highly energetic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Readily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provide plenty of containment ‘challenges’ (!)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Render more conservative testing when </a:t>
            </a:r>
          </a:p>
          <a:p>
            <a:r>
              <a:rPr lang="en-US" dirty="0" smtClean="0"/>
              <a:t>     compared to Li-ion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64" y="3192460"/>
            <a:ext cx="3505200" cy="288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0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198566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Typical Shipment Configuration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32306" y="1600200"/>
            <a:ext cx="84068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Develop the loose fill concept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Screen performance by utilizing CR123 cells</a:t>
            </a:r>
          </a:p>
          <a:p>
            <a:endParaRPr lang="en-US" dirty="0"/>
          </a:p>
          <a:p>
            <a:r>
              <a:rPr lang="en-US" dirty="0" smtClean="0"/>
              <a:t>Define performance against test parameters identified in the FAA report.</a:t>
            </a:r>
          </a:p>
          <a:p>
            <a:endParaRPr lang="en-US" dirty="0"/>
          </a:p>
          <a:p>
            <a:r>
              <a:rPr lang="en-US" dirty="0" smtClean="0"/>
              <a:t>Refine the product to optimize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Cost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53391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327284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Typical Shipment Configuration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01" y="828675"/>
            <a:ext cx="2667000" cy="2000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447800"/>
            <a:ext cx="2438400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651" y="2880014"/>
            <a:ext cx="2209800" cy="1657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267200"/>
            <a:ext cx="2120900" cy="1590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7" y="3576637"/>
            <a:ext cx="3962400" cy="297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75401" y="1715869"/>
            <a:ext cx="3355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Battery OEM packing  - loose fill – </a:t>
            </a:r>
          </a:p>
          <a:p>
            <a:r>
              <a:rPr lang="en-US" dirty="0" err="1" smtClean="0"/>
              <a:t>HazMat</a:t>
            </a:r>
            <a:r>
              <a:rPr lang="en-US" dirty="0" smtClean="0"/>
              <a:t> box</a:t>
            </a:r>
            <a:endParaRPr lang="en-US" dirty="0"/>
          </a:p>
        </p:txBody>
      </p:sp>
      <p:pic>
        <p:nvPicPr>
          <p:cNvPr id="9" name="Box Packing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9266" y="828675"/>
            <a:ext cx="7927484" cy="59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7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198566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7122" y="1537502"/>
            <a:ext cx="83020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Range of tests: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Direct Flame Impingement</a:t>
            </a:r>
            <a:r>
              <a:rPr lang="en-US" dirty="0" smtClean="0"/>
              <a:t>: prevent the packed batteries from the effect of exposure to flame.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Thermal Protection</a:t>
            </a:r>
            <a:r>
              <a:rPr lang="en-US" dirty="0" smtClean="0"/>
              <a:t>: protect the packed batteries from the thermal effects of a controlled cargo compartment fire.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Contain thermal runaway</a:t>
            </a:r>
            <a:r>
              <a:rPr lang="en-US" dirty="0" smtClean="0"/>
              <a:t>: prevent the thermal and fire threat to adjacent packages</a:t>
            </a:r>
          </a:p>
          <a:p>
            <a:r>
              <a:rPr lang="en-US" dirty="0" smtClean="0"/>
              <a:t>	-    </a:t>
            </a:r>
            <a:r>
              <a:rPr lang="en-US" i="1" dirty="0" smtClean="0"/>
              <a:t>Smoke leaking through seals is acceptable</a:t>
            </a:r>
          </a:p>
          <a:p>
            <a:pPr marL="1200150" lvl="2" indent="-285750">
              <a:buFontTx/>
              <a:buChar char="-"/>
            </a:pPr>
            <a:r>
              <a:rPr lang="en-US" i="1" dirty="0" smtClean="0"/>
              <a:t>Fire or flames escaping is not acceptable</a:t>
            </a:r>
          </a:p>
          <a:p>
            <a:pPr marL="1200150" lvl="2" indent="-285750">
              <a:buFontTx/>
              <a:buChar char="-"/>
            </a:pPr>
            <a:r>
              <a:rPr lang="en-US" i="1" dirty="0" smtClean="0"/>
              <a:t>Packing must maintain its structural integrity    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22435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5764" y="546803"/>
            <a:ext cx="30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5764" y="916135"/>
            <a:ext cx="7391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Cargo liner test (</a:t>
            </a:r>
            <a:r>
              <a:rPr lang="en-US" dirty="0"/>
              <a:t>1700</a:t>
            </a:r>
            <a:r>
              <a:rPr lang="en-US" baseline="30000" dirty="0"/>
              <a:t>o</a:t>
            </a:r>
            <a:r>
              <a:rPr lang="en-US" dirty="0"/>
              <a:t>F / 5min – </a:t>
            </a:r>
            <a:r>
              <a:rPr lang="en-US" dirty="0" err="1"/>
              <a:t>pt.III.AppF.par</a:t>
            </a:r>
            <a:r>
              <a:rPr lang="en-US" dirty="0"/>
              <a:t>(a)(3)/(f)(5) 14CFRpt25</a:t>
            </a:r>
            <a:r>
              <a:rPr lang="en-US" dirty="0" smtClean="0"/>
              <a:t>) is primarily a materials test</a:t>
            </a:r>
          </a:p>
          <a:p>
            <a:endParaRPr lang="en-US" dirty="0"/>
          </a:p>
          <a:p>
            <a:r>
              <a:rPr lang="en-US" dirty="0" smtClean="0"/>
              <a:t>For the purposes of this research, fully packaged test articles are used, with a representative fire load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475" y="2243432"/>
            <a:ext cx="5697977" cy="425929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10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5764" y="546803"/>
            <a:ext cx="307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5764" y="1524000"/>
            <a:ext cx="5877956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Fire Load:</a:t>
            </a:r>
          </a:p>
          <a:p>
            <a:endParaRPr lang="en-US" sz="2400" dirty="0" smtClean="0"/>
          </a:p>
          <a:p>
            <a:r>
              <a:rPr lang="en-US" sz="2400" dirty="0" smtClean="0"/>
              <a:t>‘Park’ oil burner in horizontal configuration.</a:t>
            </a:r>
          </a:p>
          <a:p>
            <a:endParaRPr lang="en-US" sz="2400" dirty="0" smtClean="0"/>
          </a:p>
          <a:p>
            <a:r>
              <a:rPr lang="en-US" sz="2400" dirty="0" smtClean="0"/>
              <a:t>Burner throttled to:</a:t>
            </a:r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Heat Flux: 7.5BTU(ft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sec) / 8.6W/cm</a:t>
            </a:r>
            <a:r>
              <a:rPr lang="en-US" sz="2800" baseline="30000" dirty="0" smtClean="0"/>
              <a:t>2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Flame Temp: 1600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F / 871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C</a:t>
            </a:r>
          </a:p>
          <a:p>
            <a:r>
              <a:rPr lang="en-US" i="1" dirty="0" smtClean="0"/>
              <a:t>(generally as per requirements of FAR25.855)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135547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5764" y="546802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9619" y="940475"/>
            <a:ext cx="8156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article: 100 x Lithium –metal CR135 cells</a:t>
            </a:r>
          </a:p>
          <a:p>
            <a:endParaRPr lang="en-US" dirty="0"/>
          </a:p>
          <a:p>
            <a:r>
              <a:rPr lang="en-US" dirty="0" smtClean="0"/>
              <a:t>	Inner box: single wall 7” x 7” x  battery depth</a:t>
            </a:r>
          </a:p>
          <a:p>
            <a:endParaRPr lang="en-US" dirty="0"/>
          </a:p>
          <a:p>
            <a:r>
              <a:rPr lang="en-US" dirty="0" smtClean="0"/>
              <a:t>	Outer box: UN rated </a:t>
            </a:r>
            <a:r>
              <a:rPr lang="en-US" dirty="0" err="1" smtClean="0"/>
              <a:t>HazMat</a:t>
            </a:r>
            <a:r>
              <a:rPr lang="en-US" dirty="0" smtClean="0"/>
              <a:t> double wall cardboard  14.2” x 14.2 ”x 7.6”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64" y="2627415"/>
            <a:ext cx="3276600" cy="21702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964" y="3600697"/>
            <a:ext cx="3733800" cy="247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60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7620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8055" y="257085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64" y="857250"/>
            <a:ext cx="8001000" cy="5695950"/>
          </a:xfrm>
          <a:prstGeom prst="rect">
            <a:avLst/>
          </a:prstGeom>
        </p:spPr>
      </p:pic>
      <p:pic>
        <p:nvPicPr>
          <p:cNvPr id="5" name="100 CR135 Bur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7164" y="609600"/>
            <a:ext cx="8255836" cy="619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7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562600"/>
            <a:ext cx="5722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 ‘battery’ temperature after 5 min = 92</a:t>
            </a:r>
            <a:r>
              <a:rPr lang="en-US" baseline="30000" dirty="0" smtClean="0"/>
              <a:t>o</a:t>
            </a:r>
            <a:r>
              <a:rPr lang="en-US" dirty="0" smtClean="0"/>
              <a:t>F / 33</a:t>
            </a:r>
            <a:r>
              <a:rPr lang="en-US" baseline="30000" dirty="0" smtClean="0"/>
              <a:t>o</a:t>
            </a:r>
            <a:r>
              <a:rPr lang="en-US" dirty="0" smtClean="0"/>
              <a:t>C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75401" y="7620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5764" y="546802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73" y="1146392"/>
            <a:ext cx="7821291" cy="446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2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7620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5764" y="306855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Direct Flame Impingement - Post- Burn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0" y="934728"/>
            <a:ext cx="8179484" cy="5417581"/>
          </a:xfrm>
          <a:prstGeom prst="rect">
            <a:avLst/>
          </a:prstGeom>
        </p:spPr>
      </p:pic>
      <p:pic>
        <p:nvPicPr>
          <p:cNvPr id="4" name="post bur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3800" y="639727"/>
            <a:ext cx="8249237" cy="618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85800"/>
            <a:ext cx="7772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Suppressed cargo fire – Thermal Resistance Test</a:t>
            </a:r>
          </a:p>
          <a:p>
            <a:endParaRPr lang="en-US" dirty="0" smtClean="0"/>
          </a:p>
          <a:p>
            <a:r>
              <a:rPr lang="en-US" dirty="0" smtClean="0"/>
              <a:t>General parameters as per PHSMA Rule HM224B:</a:t>
            </a:r>
          </a:p>
          <a:p>
            <a:endParaRPr lang="en-US" dirty="0" smtClean="0"/>
          </a:p>
          <a:p>
            <a:r>
              <a:rPr lang="en-US" sz="2400" dirty="0" smtClean="0"/>
              <a:t>400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F / 204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  Environment for  3 hours. </a:t>
            </a:r>
            <a:r>
              <a:rPr lang="en-US" dirty="0" smtClean="0"/>
              <a:t>Temperature is the estimated mean temperature of a cargo compartment during a </a:t>
            </a:r>
            <a:r>
              <a:rPr lang="en-US" dirty="0" err="1" smtClean="0"/>
              <a:t>halon</a:t>
            </a:r>
            <a:r>
              <a:rPr lang="en-US" dirty="0" smtClean="0"/>
              <a:t> suppressed fire. The time period is representative of the maximum estimated aircraft diversion time. </a:t>
            </a:r>
          </a:p>
          <a:p>
            <a:endParaRPr lang="en-US" dirty="0" smtClean="0"/>
          </a:p>
          <a:p>
            <a:r>
              <a:rPr lang="en-US" dirty="0" smtClean="0"/>
              <a:t>Critical internal temperature is the point at which thermal runaway is initiated: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Lithium Metal: ~350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Lithium-ion:  ~ 450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Lithium –polymer:  ~ 330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F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</p:spTree>
    <p:extLst>
      <p:ext uri="{BB962C8B-B14F-4D97-AF65-F5344CB8AC3E}">
        <p14:creationId xmlns:p14="http://schemas.microsoft.com/office/powerpoint/2010/main" val="86171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086193"/>
            <a:ext cx="3775364" cy="28315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685800"/>
            <a:ext cx="77724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Suppressed cargo fire – Thermal Resistance Test</a:t>
            </a:r>
          </a:p>
          <a:p>
            <a:endParaRPr lang="en-US" dirty="0" smtClean="0"/>
          </a:p>
          <a:p>
            <a:r>
              <a:rPr lang="en-US" dirty="0" smtClean="0"/>
              <a:t>Environment provided by air circulating oven.</a:t>
            </a:r>
          </a:p>
          <a:p>
            <a:endParaRPr lang="en-US" dirty="0" smtClean="0"/>
          </a:p>
          <a:p>
            <a:r>
              <a:rPr lang="en-US" dirty="0" smtClean="0"/>
              <a:t>Independent thermocouples monitor: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Battery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Oven Temperature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Box details: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Inner box: single wall 7” x 7” x  battery </a:t>
            </a:r>
            <a:r>
              <a:rPr lang="en-US" dirty="0" smtClean="0"/>
              <a:t>depth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Outer </a:t>
            </a:r>
            <a:r>
              <a:rPr lang="en-US" dirty="0"/>
              <a:t>box: UN rated </a:t>
            </a:r>
            <a:r>
              <a:rPr lang="en-US" dirty="0" err="1"/>
              <a:t>HazMat</a:t>
            </a:r>
            <a:r>
              <a:rPr lang="en-US" dirty="0"/>
              <a:t> double wall cardboard  14.2” x 14.2 ”x 7.6”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276600"/>
            <a:ext cx="2527401" cy="189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4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85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Suppressed </a:t>
            </a:r>
            <a:r>
              <a:rPr lang="en-US" b="1" dirty="0"/>
              <a:t>cargo fire – Thermal Resistance Test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259318"/>
            <a:ext cx="2994509" cy="22458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765" y="1280100"/>
            <a:ext cx="2971800" cy="2228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733800"/>
            <a:ext cx="3733800" cy="26404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0272" y="3549134"/>
            <a:ext cx="166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Inner packaging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58023" y="3549134"/>
            <a:ext cx="182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HazMat</a:t>
            </a:r>
            <a:r>
              <a:rPr lang="en-US" dirty="0" smtClean="0"/>
              <a:t> Box filled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737861" y="6385783"/>
            <a:ext cx="2129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Test article complete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85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Suppressed </a:t>
            </a:r>
            <a:r>
              <a:rPr lang="en-US" b="1" dirty="0"/>
              <a:t>cargo fire – Thermal Resistance Test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1600" y="5835134"/>
            <a:ext cx="449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Maximum temperature of Cells = 202</a:t>
            </a:r>
            <a:r>
              <a:rPr lang="en-US" baseline="30000" dirty="0" smtClean="0"/>
              <a:t>o</a:t>
            </a:r>
            <a:r>
              <a:rPr lang="en-US" dirty="0" smtClean="0"/>
              <a:t>F / 94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4" y="1118897"/>
            <a:ext cx="8431212" cy="471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11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858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Suppressed </a:t>
            </a:r>
            <a:r>
              <a:rPr lang="en-US" b="1" dirty="0"/>
              <a:t>cargo fire – Thermal Resistance Test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99309"/>
            <a:ext cx="2386445" cy="17898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839" y="1362941"/>
            <a:ext cx="2386445" cy="17898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581400"/>
            <a:ext cx="3779642" cy="26902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54122" y="3241964"/>
            <a:ext cx="1044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Post test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668315" y="3241964"/>
            <a:ext cx="2424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Box opened – </a:t>
            </a:r>
          </a:p>
          <a:p>
            <a:r>
              <a:rPr lang="en-US" dirty="0" smtClean="0"/>
              <a:t>note fused packing nuts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049773" y="6271662"/>
            <a:ext cx="1962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Inner box removed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4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235" y="1295400"/>
            <a:ext cx="8487965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Battery runaway is a challenge:</a:t>
            </a:r>
          </a:p>
          <a:p>
            <a:endParaRPr lang="en-US" dirty="0"/>
          </a:p>
          <a:p>
            <a:r>
              <a:rPr lang="en-US" dirty="0" smtClean="0"/>
              <a:t>Lithium metal appear to be the most severe and therefore represent an ideal threat </a:t>
            </a:r>
          </a:p>
          <a:p>
            <a:r>
              <a:rPr lang="en-US" dirty="0" smtClean="0"/>
              <a:t>for the purposes of R&amp;D</a:t>
            </a:r>
          </a:p>
          <a:p>
            <a:endParaRPr lang="en-US" dirty="0"/>
          </a:p>
          <a:p>
            <a:r>
              <a:rPr lang="en-US" dirty="0" smtClean="0"/>
              <a:t>Thermal runaway characteristics: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Venting, with smoke, followed by flame, if ignited.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Rapid and large temperature rise, to 1500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F and higher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Sparks and flame jets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u="sng" dirty="0" smtClean="0"/>
              <a:t>Smoke emitted is flammable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08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198566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93" y="715478"/>
            <a:ext cx="7696200" cy="5906739"/>
          </a:xfrm>
          <a:prstGeom prst="rect">
            <a:avLst/>
          </a:prstGeom>
        </p:spPr>
      </p:pic>
      <p:pic>
        <p:nvPicPr>
          <p:cNvPr id="5" name="Open Runaway + Smoke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0084" y="735147"/>
            <a:ext cx="78232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5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 – CR123A Batteries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309255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Stage </a:t>
            </a:r>
            <a:r>
              <a:rPr lang="en-US" dirty="0"/>
              <a:t>1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sz="2400" b="1" dirty="0"/>
              <a:t>Volatile components vent from </a:t>
            </a:r>
            <a:r>
              <a:rPr lang="en-US" sz="2400" b="1" dirty="0" smtClean="0"/>
              <a:t>cell</a:t>
            </a:r>
            <a:r>
              <a:rPr lang="en-US" b="1" dirty="0" smtClean="0"/>
              <a:t>. </a:t>
            </a:r>
            <a:r>
              <a:rPr lang="en-US" dirty="0" smtClean="0"/>
              <a:t> Resulting smoke or mist will </a:t>
            </a:r>
            <a:r>
              <a:rPr lang="en-US" dirty="0"/>
              <a:t>ignite if there is air (oxygen) and a source of </a:t>
            </a:r>
            <a:r>
              <a:rPr lang="en-US" dirty="0" smtClean="0"/>
              <a:t>ignition.</a:t>
            </a:r>
          </a:p>
          <a:p>
            <a:endParaRPr lang="en-US" b="1" dirty="0"/>
          </a:p>
          <a:p>
            <a:r>
              <a:rPr lang="en-US" dirty="0"/>
              <a:t>Stage 2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sz="2400" b="1" dirty="0" smtClean="0"/>
              <a:t>Internal cell components mix to produce a violent </a:t>
            </a:r>
            <a:r>
              <a:rPr lang="en-US" sz="2400" b="1" dirty="0" err="1" smtClean="0"/>
              <a:t>exotherm</a:t>
            </a:r>
            <a:endParaRPr lang="en-US" sz="2400" b="1" dirty="0"/>
          </a:p>
          <a:p>
            <a:r>
              <a:rPr lang="en-US" dirty="0"/>
              <a:t>High heat release in the cell, resulting in cell temperatures up to 2000</a:t>
            </a:r>
            <a:r>
              <a:rPr lang="en-US" baseline="30000" dirty="0"/>
              <a:t>º</a:t>
            </a:r>
            <a:r>
              <a:rPr lang="en-US" dirty="0"/>
              <a:t>F and beyond; also sparks and flame </a:t>
            </a:r>
            <a:r>
              <a:rPr lang="en-US" dirty="0" smtClean="0"/>
              <a:t>jets</a:t>
            </a:r>
          </a:p>
          <a:p>
            <a:endParaRPr lang="en-US" dirty="0"/>
          </a:p>
          <a:p>
            <a:r>
              <a:rPr lang="en-US" dirty="0"/>
              <a:t>Stage 3: </a:t>
            </a:r>
            <a:endParaRPr lang="en-US" dirty="0" smtClean="0"/>
          </a:p>
          <a:p>
            <a:endParaRPr lang="en-US" dirty="0"/>
          </a:p>
          <a:p>
            <a:r>
              <a:rPr lang="en-US" sz="2400" b="1" dirty="0"/>
              <a:t>Propagation to adjacent cells, resulting in increasing conflagration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4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380" y="6858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6869" y="1143000"/>
            <a:ext cx="823789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Containing a thermal runaway: </a:t>
            </a:r>
          </a:p>
          <a:p>
            <a:endParaRPr lang="en-US" dirty="0"/>
          </a:p>
          <a:p>
            <a:r>
              <a:rPr lang="en-US" dirty="0" smtClean="0"/>
              <a:t>Investigate loose fill  volume requirements for a given battery quantity:</a:t>
            </a:r>
          </a:p>
          <a:p>
            <a:endParaRPr lang="en-US" dirty="0" smtClean="0"/>
          </a:p>
          <a:p>
            <a:r>
              <a:rPr lang="en-US" dirty="0"/>
              <a:t>Thermal runaway initiated with a 75watt cartridge heater inserted into the test group.</a:t>
            </a:r>
          </a:p>
          <a:p>
            <a:endParaRPr lang="en-US" dirty="0"/>
          </a:p>
          <a:p>
            <a:r>
              <a:rPr lang="en-US" dirty="0"/>
              <a:t>Cartridge heater is disconnected once runaway is initiated.</a:t>
            </a:r>
          </a:p>
          <a:p>
            <a:endParaRPr lang="en-US" dirty="0" smtClean="0"/>
          </a:p>
          <a:p>
            <a:r>
              <a:rPr lang="en-US" dirty="0" smtClean="0"/>
              <a:t>Increasing  quantity of cells tested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16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30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100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300 Cells</a:t>
            </a:r>
          </a:p>
          <a:p>
            <a:endParaRPr lang="en-US" dirty="0" smtClean="0"/>
          </a:p>
          <a:p>
            <a:r>
              <a:rPr lang="en-US" dirty="0" smtClean="0"/>
              <a:t>Broad spectrum of results  used to define fill characteristics: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1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328" y="27267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328" y="489672"/>
            <a:ext cx="81565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article: </a:t>
            </a:r>
            <a:r>
              <a:rPr lang="en-US" sz="3200" dirty="0" smtClean="0"/>
              <a:t>300 x Lithium –metal CR135 cells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Inner box: single wall 7” x 7” x  battery depth – 3 stacks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Outer box: UN rated </a:t>
            </a:r>
            <a:r>
              <a:rPr lang="en-US" sz="2000" dirty="0" err="1" smtClean="0"/>
              <a:t>HazMat</a:t>
            </a:r>
            <a:r>
              <a:rPr lang="en-US" sz="2000" dirty="0" smtClean="0"/>
              <a:t> double wall cardboard  15” x 15 ”x 15”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Effective density of loose fill packing = 3.9lb/ft</a:t>
            </a:r>
            <a:r>
              <a:rPr lang="en-US" sz="2000" baseline="30000" dirty="0" smtClean="0"/>
              <a:t>3</a:t>
            </a:r>
            <a:endParaRPr lang="en-US" sz="2000" baseline="30000" dirty="0"/>
          </a:p>
          <a:p>
            <a:r>
              <a:rPr lang="en-US" dirty="0" smtClean="0"/>
              <a:t>	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72" y="2286000"/>
            <a:ext cx="2209800" cy="1657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10" y="2286000"/>
            <a:ext cx="2209800" cy="1657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109" y="2286000"/>
            <a:ext cx="2237510" cy="16781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10" y="4837545"/>
            <a:ext cx="2057400" cy="1543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596" y="4796174"/>
            <a:ext cx="2112561" cy="158442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52600" y="4038600"/>
            <a:ext cx="815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Inner boxes separated by packing nuts. </a:t>
            </a:r>
          </a:p>
          <a:p>
            <a:r>
              <a:rPr lang="en-US" dirty="0"/>
              <a:t>	</a:t>
            </a:r>
            <a:r>
              <a:rPr lang="en-US" dirty="0" smtClean="0"/>
              <a:t>Cartridge heater centered in lower stack.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32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7872" y="399871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			the ‘not so good’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28" y="1600200"/>
            <a:ext cx="815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article: 300 x Lithium –metal CR135 cells pack in one core with a centrally located cartridge heater + insufficient packing media.</a:t>
            </a:r>
          </a:p>
          <a:p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  <a:p>
            <a:r>
              <a:rPr lang="en-US" dirty="0" smtClean="0"/>
              <a:t>	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19399"/>
            <a:ext cx="2589649" cy="1942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2477363"/>
            <a:ext cx="2656828" cy="35424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517" y="2819400"/>
            <a:ext cx="2589649" cy="1942237"/>
          </a:xfrm>
          <a:prstGeom prst="rect">
            <a:avLst/>
          </a:prstGeom>
        </p:spPr>
      </p:pic>
      <p:pic>
        <p:nvPicPr>
          <p:cNvPr id="2" name="300 CR135 cells - runawa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7700" y="847293"/>
            <a:ext cx="78486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8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45671" y="2590799"/>
            <a:ext cx="4227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And the much better!</a:t>
            </a:r>
            <a:endParaRPr lang="en-US" sz="3600" dirty="0"/>
          </a:p>
        </p:txBody>
      </p:sp>
      <p:pic>
        <p:nvPicPr>
          <p:cNvPr id="3" name="300 Protected Runaway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6811" y="748145"/>
            <a:ext cx="8146473" cy="610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2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990600"/>
            <a:ext cx="2951018" cy="2213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842" y="990600"/>
            <a:ext cx="2667000" cy="2000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666" y="3505200"/>
            <a:ext cx="3962400" cy="2971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05200"/>
            <a:ext cx="3352800" cy="2514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7872" y="399871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 – Post, box dissection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			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19200" y="6248400"/>
            <a:ext cx="169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‘spent’ batteries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80437" y="1524000"/>
            <a:ext cx="2180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Loose fill on opening </a:t>
            </a:r>
          </a:p>
          <a:p>
            <a:r>
              <a:rPr lang="en-US" dirty="0" smtClean="0"/>
              <a:t>of 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5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5" y="762000"/>
            <a:ext cx="8246614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6792" y="5421868"/>
            <a:ext cx="4758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Layers of cells went into runaway  sequentially</a:t>
            </a:r>
          </a:p>
          <a:p>
            <a:r>
              <a:rPr lang="en-US" dirty="0" smtClean="0"/>
              <a:t>All cells consumed over approximately 7 minutes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77872" y="399871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 – thermal trace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7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609600"/>
            <a:ext cx="8839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r>
              <a:rPr lang="en-US" b="1" u="sng" dirty="0"/>
              <a:t>Cells packed in layers, surrounded by Akro protective </a:t>
            </a:r>
            <a:r>
              <a:rPr lang="en-US" b="1" u="sng" dirty="0" smtClean="0"/>
              <a:t>media</a:t>
            </a:r>
          </a:p>
          <a:p>
            <a:endParaRPr lang="en-US" b="1" u="sng" dirty="0"/>
          </a:p>
          <a:p>
            <a:r>
              <a:rPr lang="en-US" dirty="0"/>
              <a:t>Stage 1:</a:t>
            </a:r>
          </a:p>
          <a:p>
            <a:r>
              <a:rPr lang="en-US" dirty="0"/>
              <a:t>First ignition </a:t>
            </a:r>
            <a:r>
              <a:rPr lang="en-US" dirty="0" smtClean="0"/>
              <a:t>(probably by heater) depletes oxygen locally therefore extinguishes the </a:t>
            </a:r>
          </a:p>
          <a:p>
            <a:r>
              <a:rPr lang="en-US" dirty="0" smtClean="0"/>
              <a:t>initial flame (within packaging)</a:t>
            </a:r>
            <a:endParaRPr lang="en-US" dirty="0"/>
          </a:p>
          <a:p>
            <a:r>
              <a:rPr lang="en-US" dirty="0"/>
              <a:t>Smoke or mist exits without ignition</a:t>
            </a:r>
          </a:p>
          <a:p>
            <a:endParaRPr lang="en-US" dirty="0" smtClean="0"/>
          </a:p>
          <a:p>
            <a:r>
              <a:rPr lang="en-US" dirty="0" smtClean="0"/>
              <a:t>Stage 2:</a:t>
            </a:r>
            <a:endParaRPr lang="en-US" dirty="0"/>
          </a:p>
          <a:p>
            <a:r>
              <a:rPr lang="en-US" dirty="0"/>
              <a:t>High temperatures, sparks and flame jets retained within the packing </a:t>
            </a:r>
            <a:r>
              <a:rPr lang="en-US" dirty="0" smtClean="0"/>
              <a:t>material allowing outer surface to remain cool</a:t>
            </a:r>
            <a:endParaRPr lang="en-US" dirty="0"/>
          </a:p>
          <a:p>
            <a:r>
              <a:rPr lang="en-US" dirty="0"/>
              <a:t>Surrounding material absorbs heat, preventing it from reaching the outer </a:t>
            </a:r>
            <a:r>
              <a:rPr lang="en-US" dirty="0" smtClean="0"/>
              <a:t>box</a:t>
            </a:r>
          </a:p>
          <a:p>
            <a:endParaRPr lang="en-US" dirty="0"/>
          </a:p>
          <a:p>
            <a:r>
              <a:rPr lang="en-US" dirty="0"/>
              <a:t>Stage 3: </a:t>
            </a:r>
          </a:p>
          <a:p>
            <a:r>
              <a:rPr lang="en-US" dirty="0"/>
              <a:t>Propagation to adjacent cells </a:t>
            </a:r>
            <a:r>
              <a:rPr lang="en-US" dirty="0" smtClean="0"/>
              <a:t>continues , </a:t>
            </a:r>
            <a:r>
              <a:rPr lang="en-US" dirty="0"/>
              <a:t>but evolved heat is absorbed by protective </a:t>
            </a:r>
            <a:r>
              <a:rPr lang="en-US" dirty="0" smtClean="0"/>
              <a:t>media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399871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Thermal runaway – analysis</a:t>
            </a:r>
            <a:endParaRPr lang="en-US" b="1" dirty="0"/>
          </a:p>
          <a:p>
            <a:endParaRPr lang="en-US" dirty="0" smtClean="0"/>
          </a:p>
          <a:p>
            <a:r>
              <a:rPr lang="en-US" dirty="0" smtClean="0"/>
              <a:t>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4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0846" y="5715000"/>
            <a:ext cx="12747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9001 Rosehill Road</a:t>
            </a:r>
          </a:p>
          <a:p>
            <a:pPr algn="ctr"/>
            <a:r>
              <a:rPr lang="en-US" sz="1100" dirty="0" smtClean="0"/>
              <a:t>Lenexa KS USA</a:t>
            </a:r>
          </a:p>
          <a:p>
            <a:pPr algn="ctr"/>
            <a:r>
              <a:rPr lang="en-US" sz="1100" dirty="0" smtClean="0"/>
              <a:t>+1 913 888 7172</a:t>
            </a:r>
          </a:p>
          <a:p>
            <a:pPr algn="ctr"/>
            <a:r>
              <a:rPr lang="en-US" sz="1100" dirty="0" smtClean="0"/>
              <a:t>www.akrofire.com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75401" y="120340"/>
            <a:ext cx="303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Shipment of Lithium Batteries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685800"/>
            <a:ext cx="8574720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Conclusion</a:t>
            </a:r>
          </a:p>
          <a:p>
            <a:endParaRPr lang="en-US" dirty="0"/>
          </a:p>
          <a:p>
            <a:r>
              <a:rPr lang="en-US" dirty="0" smtClean="0"/>
              <a:t>The loose fill concept provides a practical  and economical method of enhancing the </a:t>
            </a:r>
          </a:p>
          <a:p>
            <a:r>
              <a:rPr lang="en-US" dirty="0" smtClean="0"/>
              <a:t>safety of lithium battery shipments.</a:t>
            </a:r>
          </a:p>
          <a:p>
            <a:endParaRPr lang="en-US" dirty="0"/>
          </a:p>
          <a:p>
            <a:r>
              <a:rPr lang="en-US" dirty="0" smtClean="0"/>
              <a:t>R&amp;D is to define parameters which could be used to produce effective shipping scenarios.</a:t>
            </a:r>
          </a:p>
          <a:p>
            <a:r>
              <a:rPr lang="en-US" dirty="0" err="1" smtClean="0"/>
              <a:t>ie</a:t>
            </a:r>
            <a:r>
              <a:rPr lang="en-US" dirty="0" smtClean="0"/>
              <a:t>, quantity of cells to given size of packaging</a:t>
            </a:r>
          </a:p>
          <a:p>
            <a:endParaRPr lang="en-US" dirty="0"/>
          </a:p>
          <a:p>
            <a:r>
              <a:rPr lang="en-US" dirty="0" smtClean="0"/>
              <a:t>Loose fill concept is an effective way to ship Lithium battery containing equipment </a:t>
            </a:r>
          </a:p>
          <a:p>
            <a:r>
              <a:rPr lang="en-US" dirty="0" smtClean="0"/>
              <a:t>such as cell phones, computers etc.</a:t>
            </a:r>
          </a:p>
          <a:p>
            <a:endParaRPr lang="en-US" dirty="0"/>
          </a:p>
          <a:p>
            <a:r>
              <a:rPr lang="en-US" dirty="0" smtClean="0"/>
              <a:t>Loose fill concept would be an effective and practical method for shipping damaged </a:t>
            </a:r>
          </a:p>
          <a:p>
            <a:r>
              <a:rPr lang="en-US" dirty="0" smtClean="0"/>
              <a:t>and prototype batteries</a:t>
            </a:r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797193" y="4310514"/>
            <a:ext cx="1900626" cy="1564104"/>
            <a:chOff x="461574" y="197818"/>
            <a:chExt cx="1900626" cy="1564104"/>
          </a:xfrm>
        </p:grpSpPr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557797" y="197818"/>
              <a:ext cx="1384452" cy="1000905"/>
              <a:chOff x="3890" y="1460"/>
              <a:chExt cx="4490" cy="3360"/>
            </a:xfrm>
          </p:grpSpPr>
          <p:sp>
            <p:nvSpPr>
              <p:cNvPr id="9" name="AutoShape 3"/>
              <p:cNvSpPr>
                <a:spLocks noChangeArrowheads="1"/>
              </p:cNvSpPr>
              <p:nvPr/>
            </p:nvSpPr>
            <p:spPr bwMode="auto">
              <a:xfrm>
                <a:off x="5140" y="146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" name="Group 4"/>
              <p:cNvGrpSpPr>
                <a:grpSpLocks/>
              </p:cNvGrpSpPr>
              <p:nvPr/>
            </p:nvGrpSpPr>
            <p:grpSpPr bwMode="auto">
              <a:xfrm>
                <a:off x="3890" y="2435"/>
                <a:ext cx="2005" cy="1495"/>
                <a:chOff x="1610" y="2915"/>
                <a:chExt cx="2005" cy="1495"/>
              </a:xfrm>
            </p:grpSpPr>
            <p:sp>
              <p:nvSpPr>
                <p:cNvPr id="13" name="AutoShape 5"/>
                <p:cNvSpPr>
                  <a:spLocks noChangeArrowheads="1"/>
                </p:cNvSpPr>
                <p:nvPr/>
              </p:nvSpPr>
              <p:spPr bwMode="auto">
                <a:xfrm>
                  <a:off x="1620" y="2920"/>
                  <a:ext cx="1980" cy="1480"/>
                </a:xfrm>
                <a:prstGeom prst="diamond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" name="Freeform 6"/>
                <p:cNvSpPr>
                  <a:spLocks/>
                </p:cNvSpPr>
                <p:nvPr/>
              </p:nvSpPr>
              <p:spPr bwMode="auto">
                <a:xfrm>
                  <a:off x="2625" y="2925"/>
                  <a:ext cx="990" cy="748"/>
                </a:xfrm>
                <a:custGeom>
                  <a:avLst/>
                  <a:gdLst>
                    <a:gd name="T0" fmla="*/ 0 w 990"/>
                    <a:gd name="T1" fmla="*/ 0 h 740"/>
                    <a:gd name="T2" fmla="*/ 0 w 990"/>
                    <a:gd name="T3" fmla="*/ 420 h 740"/>
                    <a:gd name="T4" fmla="*/ 990 w 990"/>
                    <a:gd name="T5" fmla="*/ 740 h 740"/>
                    <a:gd name="T6" fmla="*/ 0 w 990"/>
                    <a:gd name="T7" fmla="*/ 0 h 7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0" h="740">
                      <a:moveTo>
                        <a:pt x="0" y="0"/>
                      </a:moveTo>
                      <a:lnTo>
                        <a:pt x="0" y="420"/>
                      </a:lnTo>
                      <a:lnTo>
                        <a:pt x="990" y="7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50021"/>
                </a:solidFill>
                <a:ln w="9525">
                  <a:solidFill>
                    <a:srgbClr val="A5002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" name="Freeform 7"/>
                <p:cNvSpPr>
                  <a:spLocks/>
                </p:cNvSpPr>
                <p:nvPr/>
              </p:nvSpPr>
              <p:spPr bwMode="auto">
                <a:xfrm>
                  <a:off x="1615" y="2915"/>
                  <a:ext cx="1005" cy="745"/>
                </a:xfrm>
                <a:custGeom>
                  <a:avLst/>
                  <a:gdLst>
                    <a:gd name="T0" fmla="*/ 1000 w 1005"/>
                    <a:gd name="T1" fmla="*/ 0 h 745"/>
                    <a:gd name="T2" fmla="*/ 0 w 1005"/>
                    <a:gd name="T3" fmla="*/ 745 h 745"/>
                    <a:gd name="T4" fmla="*/ 1005 w 1005"/>
                    <a:gd name="T5" fmla="*/ 435 h 745"/>
                    <a:gd name="T6" fmla="*/ 1000 w 1005"/>
                    <a:gd name="T7" fmla="*/ 0 h 7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05" h="745">
                      <a:moveTo>
                        <a:pt x="1000" y="0"/>
                      </a:moveTo>
                      <a:lnTo>
                        <a:pt x="0" y="745"/>
                      </a:lnTo>
                      <a:lnTo>
                        <a:pt x="1005" y="435"/>
                      </a:lnTo>
                      <a:lnTo>
                        <a:pt x="1000" y="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 w="9525">
                  <a:solidFill>
                    <a:srgbClr val="8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8"/>
                <p:cNvSpPr>
                  <a:spLocks/>
                </p:cNvSpPr>
                <p:nvPr/>
              </p:nvSpPr>
              <p:spPr bwMode="auto">
                <a:xfrm>
                  <a:off x="2620" y="3360"/>
                  <a:ext cx="975" cy="1040"/>
                </a:xfrm>
                <a:custGeom>
                  <a:avLst/>
                  <a:gdLst>
                    <a:gd name="T0" fmla="*/ 10 w 975"/>
                    <a:gd name="T1" fmla="*/ 0 h 1040"/>
                    <a:gd name="T2" fmla="*/ 975 w 975"/>
                    <a:gd name="T3" fmla="*/ 310 h 1040"/>
                    <a:gd name="T4" fmla="*/ 0 w 975"/>
                    <a:gd name="T5" fmla="*/ 1040 h 1040"/>
                    <a:gd name="T6" fmla="*/ 10 w 975"/>
                    <a:gd name="T7" fmla="*/ 0 h 10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75" h="1040">
                      <a:moveTo>
                        <a:pt x="10" y="0"/>
                      </a:moveTo>
                      <a:lnTo>
                        <a:pt x="975" y="310"/>
                      </a:lnTo>
                      <a:lnTo>
                        <a:pt x="0" y="104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9"/>
                <p:cNvSpPr>
                  <a:spLocks/>
                </p:cNvSpPr>
                <p:nvPr/>
              </p:nvSpPr>
              <p:spPr bwMode="auto">
                <a:xfrm>
                  <a:off x="1610" y="3355"/>
                  <a:ext cx="1015" cy="1055"/>
                </a:xfrm>
                <a:custGeom>
                  <a:avLst/>
                  <a:gdLst>
                    <a:gd name="T0" fmla="*/ 1005 w 1015"/>
                    <a:gd name="T1" fmla="*/ 1055 h 1055"/>
                    <a:gd name="T2" fmla="*/ 1015 w 1015"/>
                    <a:gd name="T3" fmla="*/ 0 h 1055"/>
                    <a:gd name="T4" fmla="*/ 0 w 1015"/>
                    <a:gd name="T5" fmla="*/ 305 h 1055"/>
                    <a:gd name="T6" fmla="*/ 1005 w 1015"/>
                    <a:gd name="T7" fmla="*/ 1055 h 10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15" h="1055">
                      <a:moveTo>
                        <a:pt x="1005" y="1055"/>
                      </a:moveTo>
                      <a:lnTo>
                        <a:pt x="1015" y="0"/>
                      </a:lnTo>
                      <a:lnTo>
                        <a:pt x="0" y="305"/>
                      </a:lnTo>
                      <a:lnTo>
                        <a:pt x="1005" y="1055"/>
                      </a:lnTo>
                      <a:close/>
                    </a:path>
                  </a:pathLst>
                </a:custGeom>
                <a:solidFill>
                  <a:srgbClr val="CC0000"/>
                </a:solidFill>
                <a:ln w="952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1" name="AutoShape 10"/>
              <p:cNvSpPr>
                <a:spLocks noChangeArrowheads="1"/>
              </p:cNvSpPr>
              <p:nvPr/>
            </p:nvSpPr>
            <p:spPr bwMode="auto">
              <a:xfrm>
                <a:off x="6400" y="244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AutoShape 11"/>
              <p:cNvSpPr>
                <a:spLocks noChangeArrowheads="1"/>
              </p:cNvSpPr>
              <p:nvPr/>
            </p:nvSpPr>
            <p:spPr bwMode="auto">
              <a:xfrm>
                <a:off x="5160" y="3380"/>
                <a:ext cx="1980" cy="1440"/>
              </a:xfrm>
              <a:prstGeom prst="diamond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461574" y="1139622"/>
              <a:ext cx="1900626" cy="62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ookman Old Style" pitchFamily="18" charset="0"/>
                  <a:cs typeface="Arial" pitchFamily="34" charset="0"/>
                </a:rPr>
                <a:t>Akro</a:t>
              </a:r>
              <a:r>
                <a:rPr kumimoji="0" lang="en-US" altLang="en-US" sz="2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Bookman Old Style" pitchFamily="18" charset="0"/>
                  <a:cs typeface="Arial" pitchFamily="34" charset="0"/>
                </a:rPr>
                <a:t>Fire</a:t>
              </a:r>
              <a:endParaRPr kumimoji="0" lang="en-US" altLang="en-US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3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9453</TotalTime>
  <Words>1283</Words>
  <Application>Microsoft Office PowerPoint</Application>
  <PresentationFormat>On-screen Show (4:3)</PresentationFormat>
  <Paragraphs>348</Paragraphs>
  <Slides>32</Slides>
  <Notes>1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Jonny Green</dc:creator>
  <cp:lastModifiedBy>Michael Donio</cp:lastModifiedBy>
  <cp:revision>173</cp:revision>
  <cp:lastPrinted>2013-11-11T20:17:42Z</cp:lastPrinted>
  <dcterms:created xsi:type="dcterms:W3CDTF">2013-05-07T20:47:37Z</dcterms:created>
  <dcterms:modified xsi:type="dcterms:W3CDTF">2014-01-23T20:03:42Z</dcterms:modified>
</cp:coreProperties>
</file>