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32"/>
  </p:handoutMasterIdLst>
  <p:sldIdLst>
    <p:sldId id="256" r:id="rId2"/>
    <p:sldId id="257" r:id="rId3"/>
    <p:sldId id="259" r:id="rId4"/>
    <p:sldId id="277" r:id="rId5"/>
    <p:sldId id="260" r:id="rId6"/>
    <p:sldId id="276" r:id="rId7"/>
    <p:sldId id="262" r:id="rId8"/>
    <p:sldId id="279" r:id="rId9"/>
    <p:sldId id="281" r:id="rId10"/>
    <p:sldId id="280" r:id="rId11"/>
    <p:sldId id="283" r:id="rId12"/>
    <p:sldId id="284" r:id="rId13"/>
    <p:sldId id="282" r:id="rId14"/>
    <p:sldId id="263" r:id="rId15"/>
    <p:sldId id="264" r:id="rId16"/>
    <p:sldId id="265" r:id="rId17"/>
    <p:sldId id="267" r:id="rId18"/>
    <p:sldId id="266" r:id="rId19"/>
    <p:sldId id="268" r:id="rId20"/>
    <p:sldId id="269" r:id="rId21"/>
    <p:sldId id="270" r:id="rId22"/>
    <p:sldId id="271" r:id="rId23"/>
    <p:sldId id="272" r:id="rId24"/>
    <p:sldId id="286" r:id="rId25"/>
    <p:sldId id="288" r:id="rId26"/>
    <p:sldId id="289" r:id="rId27"/>
    <p:sldId id="287" r:id="rId28"/>
    <p:sldId id="273" r:id="rId29"/>
    <p:sldId id="274" r:id="rId30"/>
    <p:sldId id="275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7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E2F378-7FDA-7C46-97E5-2E1826E08D14}" type="datetimeFigureOut">
              <a:rPr lang="en-US" smtClean="0"/>
              <a:t>11/5/13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CAA018-109F-A547-8E39-E245673C7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6047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3EC88-A196-9343-8B5A-8CF3B6EEB656}" type="datetimeFigureOut">
              <a:rPr lang="en-US" smtClean="0"/>
              <a:t>10/28/13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E0B1-F47E-8349-91B6-58D95A1AE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707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3EC88-A196-9343-8B5A-8CF3B6EEB656}" type="datetimeFigureOut">
              <a:rPr lang="en-US" smtClean="0"/>
              <a:t>10/28/13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E0B1-F47E-8349-91B6-58D95A1AE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891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3EC88-A196-9343-8B5A-8CF3B6EEB656}" type="datetimeFigureOut">
              <a:rPr lang="en-US" smtClean="0"/>
              <a:t>10/28/13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E0B1-F47E-8349-91B6-58D95A1AE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516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3EC88-A196-9343-8B5A-8CF3B6EEB656}" type="datetimeFigureOut">
              <a:rPr lang="en-US" smtClean="0"/>
              <a:t>10/28/13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E0B1-F47E-8349-91B6-58D95A1AE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508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3EC88-A196-9343-8B5A-8CF3B6EEB656}" type="datetimeFigureOut">
              <a:rPr lang="en-US" smtClean="0"/>
              <a:t>10/28/13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E0B1-F47E-8349-91B6-58D95A1AE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86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3EC88-A196-9343-8B5A-8CF3B6EEB656}" type="datetimeFigureOut">
              <a:rPr lang="en-US" smtClean="0"/>
              <a:t>10/28/13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E0B1-F47E-8349-91B6-58D95A1AE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06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3EC88-A196-9343-8B5A-8CF3B6EEB656}" type="datetimeFigureOut">
              <a:rPr lang="en-US" smtClean="0"/>
              <a:t>10/28/13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E0B1-F47E-8349-91B6-58D95A1AE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986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3EC88-A196-9343-8B5A-8CF3B6EEB656}" type="datetimeFigureOut">
              <a:rPr lang="en-US" smtClean="0"/>
              <a:t>10/28/13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E0B1-F47E-8349-91B6-58D95A1AE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597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3EC88-A196-9343-8B5A-8CF3B6EEB656}" type="datetimeFigureOut">
              <a:rPr lang="en-US" smtClean="0"/>
              <a:t>10/28/13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E0B1-F47E-8349-91B6-58D95A1AE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504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3EC88-A196-9343-8B5A-8CF3B6EEB656}" type="datetimeFigureOut">
              <a:rPr lang="en-US" smtClean="0"/>
              <a:t>10/28/13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E0B1-F47E-8349-91B6-58D95A1AE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78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3EC88-A196-9343-8B5A-8CF3B6EEB656}" type="datetimeFigureOut">
              <a:rPr lang="en-US" smtClean="0"/>
              <a:t>10/28/13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8E0B1-F47E-8349-91B6-58D95A1AE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102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3EC88-A196-9343-8B5A-8CF3B6EEB656}" type="datetimeFigureOut">
              <a:rPr lang="en-US" smtClean="0"/>
              <a:t>10/28/13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8E0B1-F47E-8349-91B6-58D95A1AE7A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7EF142-399F-9A48-BD8A-4C93A60C344F}" type="datetimeFigureOut">
              <a:rPr lang="en-US" smtClean="0"/>
              <a:pPr/>
              <a:t>10/28/13</a:t>
            </a:fld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2549285-01CB-E345-95CA-ABA7EAE188C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70557"/>
            <a:ext cx="893629" cy="714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15"/>
          <p:cNvSpPr txBox="1">
            <a:spLocks noChangeArrowheads="1"/>
          </p:cNvSpPr>
          <p:nvPr userDrawn="1"/>
        </p:nvSpPr>
        <p:spPr bwMode="auto">
          <a:xfrm>
            <a:off x="-49564" y="740928"/>
            <a:ext cx="205334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2pPr>
            <a:lvl3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3pPr>
            <a:lvl4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4pPr>
            <a:lvl5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Langley Research Center</a:t>
            </a:r>
            <a:endParaRPr lang="en-US" sz="1100" dirty="0">
              <a:solidFill>
                <a:srgbClr val="000000"/>
              </a:solidFill>
              <a:latin typeface="Helvetica"/>
              <a:cs typeface="Helvetica"/>
            </a:endParaRPr>
          </a:p>
        </p:txBody>
      </p:sp>
      <p:cxnSp>
        <p:nvCxnSpPr>
          <p:cNvPr id="16" name="Straight Connector 15"/>
          <p:cNvCxnSpPr/>
          <p:nvPr userDrawn="1"/>
        </p:nvCxnSpPr>
        <p:spPr bwMode="auto">
          <a:xfrm>
            <a:off x="0" y="1124967"/>
            <a:ext cx="9144000" cy="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" name="Picture 1" descr="Screen Shot 2013-11-05 at 4.46.33 PM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7432" y="128757"/>
            <a:ext cx="758736" cy="688483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8463790" y="755635"/>
            <a:ext cx="525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60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1" Type="http://schemas.microsoft.com/office/2007/relationships/media" Target="../media/media2.mov"/><Relationship Id="rId2" Type="http://schemas.openxmlformats.org/officeDocument/2006/relationships/video" Target="../media/media2.mov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6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9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4" Type="http://schemas.openxmlformats.org/officeDocument/2006/relationships/image" Target="../media/image36.jpg"/><Relationship Id="rId5" Type="http://schemas.openxmlformats.org/officeDocument/2006/relationships/image" Target="../media/image37.jpg"/><Relationship Id="rId6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Relationship Id="rId3" Type="http://schemas.openxmlformats.org/officeDocument/2006/relationships/image" Target="../media/image42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LCTR_fuselageV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5429" y="5279223"/>
            <a:ext cx="2154013" cy="1234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NASA Xv15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0436" y="3942270"/>
            <a:ext cx="2211004" cy="1234070"/>
          </a:xfrm>
          <a:prstGeom prst="rect">
            <a:avLst/>
          </a:prstGeom>
        </p:spPr>
      </p:pic>
      <p:pic>
        <p:nvPicPr>
          <p:cNvPr id="9" name="Picture 8" descr="AC92-0536-33.jpe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4643" y="3071275"/>
            <a:ext cx="2189597" cy="747106"/>
          </a:xfrm>
          <a:prstGeom prst="rect">
            <a:avLst/>
          </a:prstGeom>
        </p:spPr>
      </p:pic>
      <p:pic>
        <p:nvPicPr>
          <p:cNvPr id="10" name="Picture 9" descr="M430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5957" y="1832442"/>
            <a:ext cx="2157944" cy="1114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876951" y="129818"/>
            <a:ext cx="65827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Helvetica"/>
                <a:cs typeface="Helvetica"/>
              </a:rPr>
              <a:t>Simulating the Impact Response </a:t>
            </a:r>
            <a:r>
              <a:rPr lang="en-US" sz="2400" dirty="0" smtClean="0">
                <a:latin typeface="Helvetica"/>
                <a:cs typeface="Helvetica"/>
              </a:rPr>
              <a:t>of </a:t>
            </a:r>
            <a:r>
              <a:rPr lang="en-US" sz="2400" dirty="0" smtClean="0">
                <a:latin typeface="Helvetica"/>
                <a:cs typeface="Helvetica"/>
              </a:rPr>
              <a:t>Full</a:t>
            </a:r>
            <a:r>
              <a:rPr lang="en-US" sz="2400" dirty="0" smtClean="0">
                <a:latin typeface="Helvetica"/>
                <a:cs typeface="Helvetica"/>
              </a:rPr>
              <a:t>-Scale</a:t>
            </a:r>
          </a:p>
          <a:p>
            <a:pPr algn="ctr"/>
            <a:r>
              <a:rPr lang="en-US" sz="2400" dirty="0" smtClean="0">
                <a:latin typeface="Helvetica"/>
                <a:cs typeface="Helvetica"/>
              </a:rPr>
              <a:t>Composite </a:t>
            </a:r>
            <a:r>
              <a:rPr lang="en-US" sz="2400" dirty="0" smtClean="0">
                <a:latin typeface="Helvetica"/>
                <a:cs typeface="Helvetica"/>
              </a:rPr>
              <a:t>Airframe Structures</a:t>
            </a:r>
            <a:endParaRPr lang="en-US" sz="2400" dirty="0">
              <a:latin typeface="Helvetica"/>
              <a:cs typeface="Helvetic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8488" y="1838110"/>
            <a:ext cx="47371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Edwin L. </a:t>
            </a:r>
            <a:r>
              <a:rPr lang="en-US" dirty="0" err="1" smtClean="0">
                <a:latin typeface="Helvetica"/>
                <a:cs typeface="Helvetica"/>
              </a:rPr>
              <a:t>Fasanella</a:t>
            </a:r>
            <a:r>
              <a:rPr lang="en-US" dirty="0" smtClean="0">
                <a:latin typeface="Helvetica"/>
                <a:cs typeface="Helvetica"/>
              </a:rPr>
              <a:t>, Senior Research Fellow</a:t>
            </a:r>
          </a:p>
          <a:p>
            <a:r>
              <a:rPr lang="en-US" dirty="0" smtClean="0">
                <a:latin typeface="Helvetica"/>
                <a:cs typeface="Helvetica"/>
              </a:rPr>
              <a:t>National Institute of Aeronautics (NIA)</a:t>
            </a:r>
          </a:p>
          <a:p>
            <a:r>
              <a:rPr lang="en-US" dirty="0" smtClean="0">
                <a:latin typeface="Helvetica"/>
                <a:cs typeface="Helvetica"/>
              </a:rPr>
              <a:t>Hampton, </a:t>
            </a:r>
            <a:r>
              <a:rPr lang="en-US" dirty="0" smtClean="0">
                <a:latin typeface="Helvetica"/>
                <a:cs typeface="Helvetica"/>
              </a:rPr>
              <a:t>VA</a:t>
            </a:r>
            <a:endParaRPr lang="en-US" dirty="0" smtClean="0">
              <a:latin typeface="Helvetica"/>
              <a:cs typeface="Helvetica"/>
            </a:endParaRPr>
          </a:p>
          <a:p>
            <a:endParaRPr lang="en-US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60305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90186" y="303449"/>
            <a:ext cx="148490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Helvetica"/>
                <a:cs typeface="Helvetica"/>
              </a:rPr>
              <a:t>Outline</a:t>
            </a:r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717" y="1380964"/>
            <a:ext cx="81523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0"/>
              <a:buChar char=""/>
            </a:pPr>
            <a:r>
              <a:rPr lang="en-US" sz="2400" dirty="0" smtClean="0">
                <a:latin typeface="Helvetica"/>
                <a:cs typeface="Helvetica"/>
              </a:rPr>
              <a:t>Objectives</a:t>
            </a:r>
          </a:p>
          <a:p>
            <a:endParaRPr lang="en-US" sz="1200" dirty="0" smtClean="0">
              <a:latin typeface="Helvetica"/>
              <a:cs typeface="Helvetica"/>
            </a:endParaRPr>
          </a:p>
          <a:p>
            <a:pPr marL="342900" indent="-342900">
              <a:buFont typeface="Wingdings" charset="0"/>
              <a:buChar char=""/>
            </a:pPr>
            <a:r>
              <a:rPr lang="en-US" sz="2400" dirty="0" smtClean="0">
                <a:latin typeface="Helvetica"/>
                <a:cs typeface="Helvetica"/>
              </a:rPr>
              <a:t>Experimental Program</a:t>
            </a:r>
          </a:p>
          <a:p>
            <a:r>
              <a:rPr lang="en-US" sz="2400" dirty="0">
                <a:latin typeface="Helvetica"/>
                <a:cs typeface="Helvetica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    -Component testing </a:t>
            </a:r>
            <a:r>
              <a:rPr lang="en-US" sz="2400" dirty="0" smtClean="0">
                <a:latin typeface="Helvetica"/>
                <a:cs typeface="Helvetica"/>
              </a:rPr>
              <a:t>- </a:t>
            </a:r>
            <a:r>
              <a:rPr lang="en-US" sz="2400" dirty="0" smtClean="0">
                <a:latin typeface="Helvetica"/>
                <a:cs typeface="Helvetica"/>
              </a:rPr>
              <a:t>Fuselage and Subfloor Sections</a:t>
            </a:r>
            <a:endParaRPr lang="en-US" sz="2400" dirty="0" smtClean="0">
              <a:latin typeface="Helvetica"/>
              <a:cs typeface="Helvetica"/>
            </a:endParaRPr>
          </a:p>
          <a:p>
            <a:endParaRPr lang="en-US" sz="1200" dirty="0" smtClean="0">
              <a:latin typeface="Helvetica"/>
              <a:cs typeface="Helvetica"/>
            </a:endParaRPr>
          </a:p>
          <a:p>
            <a:r>
              <a:rPr lang="en-US" sz="24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400" dirty="0" smtClean="0">
                <a:latin typeface="Helvetica"/>
                <a:cs typeface="Helvetica"/>
                <a:sym typeface="Wingdings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Finite Element </a:t>
            </a:r>
            <a:r>
              <a:rPr lang="en-US" sz="2400" dirty="0" smtClean="0">
                <a:latin typeface="Helvetica"/>
                <a:cs typeface="Helvetica"/>
              </a:rPr>
              <a:t>Models - </a:t>
            </a:r>
            <a:r>
              <a:rPr lang="en-US" sz="2400" dirty="0" smtClean="0">
                <a:latin typeface="Helvetica"/>
                <a:cs typeface="Helvetica"/>
              </a:rPr>
              <a:t>Development and Calibration</a:t>
            </a:r>
          </a:p>
          <a:p>
            <a:endParaRPr lang="en-US" sz="1200" dirty="0" smtClean="0">
              <a:latin typeface="Helvetica"/>
              <a:cs typeface="Helvetica"/>
            </a:endParaRPr>
          </a:p>
          <a:p>
            <a:r>
              <a:rPr lang="en-US" sz="24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400" dirty="0" smtClean="0">
                <a:latin typeface="Helvetica"/>
                <a:cs typeface="Helvetica"/>
                <a:sym typeface="Wingdings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Conclusions</a:t>
            </a:r>
            <a:endParaRPr lang="en-US" sz="2400" dirty="0">
              <a:latin typeface="Helvetica"/>
              <a:cs typeface="Helvetica"/>
            </a:endParaRPr>
          </a:p>
          <a:p>
            <a:endParaRPr lang="en-US" sz="1200" dirty="0" smtClean="0">
              <a:latin typeface="Helvetica"/>
              <a:cs typeface="Helvetica"/>
            </a:endParaRPr>
          </a:p>
          <a:p>
            <a:r>
              <a:rPr lang="en-US" sz="24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4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Acknowledgements</a:t>
            </a:r>
            <a:endParaRPr lang="en-US" sz="24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74118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60779" y="304362"/>
            <a:ext cx="210045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Helvetica"/>
                <a:cs typeface="Helvetica"/>
              </a:rPr>
              <a:t>Objectives</a:t>
            </a:r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6381" y="1751393"/>
            <a:ext cx="8875315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Helvetica"/>
                <a:ea typeface="Wingdings"/>
                <a:cs typeface="Helvetica"/>
                <a:sym typeface="Wingdings"/>
              </a:rPr>
              <a:t> </a:t>
            </a:r>
            <a:r>
              <a:rPr lang="en-US" sz="2400" dirty="0" smtClean="0">
                <a:latin typeface="Helvetica"/>
                <a:cs typeface="Helvetica"/>
              </a:rPr>
              <a:t>Assess the capabilities of LS-DYNA to predict the structural </a:t>
            </a:r>
          </a:p>
          <a:p>
            <a:r>
              <a:rPr lang="en-US" sz="2400" dirty="0">
                <a:latin typeface="Helvetica"/>
                <a:cs typeface="Helvetica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 response of a SARAP composite </a:t>
            </a:r>
            <a:r>
              <a:rPr lang="en-US" sz="2400" dirty="0" smtClean="0">
                <a:latin typeface="Helvetica"/>
                <a:cs typeface="Helvetica"/>
              </a:rPr>
              <a:t>airframe structures subjected</a:t>
            </a:r>
            <a:endParaRPr lang="en-US" sz="2400" dirty="0" smtClean="0">
              <a:latin typeface="Helvetica"/>
              <a:cs typeface="Helvetica"/>
            </a:endParaRPr>
          </a:p>
          <a:p>
            <a:r>
              <a:rPr lang="en-US" sz="2400" dirty="0">
                <a:latin typeface="Helvetica"/>
                <a:cs typeface="Helvetica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 to impact loads, including damage initiation and progressive</a:t>
            </a:r>
          </a:p>
          <a:p>
            <a:r>
              <a:rPr lang="en-US" sz="2400" dirty="0">
                <a:latin typeface="Helvetica"/>
                <a:cs typeface="Helvetica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 failure using two different material models:</a:t>
            </a:r>
          </a:p>
          <a:p>
            <a:endParaRPr lang="en-US" sz="2400" dirty="0" smtClean="0">
              <a:latin typeface="Helvetica"/>
              <a:cs typeface="Helvetica"/>
            </a:endParaRPr>
          </a:p>
          <a:p>
            <a:r>
              <a:rPr lang="en-US" sz="2400" dirty="0">
                <a:latin typeface="Helvetica"/>
                <a:cs typeface="Helvetica"/>
              </a:rPr>
              <a:t>	</a:t>
            </a:r>
            <a:r>
              <a:rPr lang="en-US" sz="2400" dirty="0" smtClean="0">
                <a:latin typeface="Helvetica"/>
                <a:cs typeface="Helvetica"/>
              </a:rPr>
              <a:t>-Progressive damage model </a:t>
            </a:r>
          </a:p>
          <a:p>
            <a:r>
              <a:rPr lang="en-US" sz="2400" dirty="0">
                <a:latin typeface="Helvetica"/>
                <a:cs typeface="Helvetica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        (Mat 54): </a:t>
            </a:r>
            <a:r>
              <a:rPr lang="en-US" sz="2400" dirty="0" err="1" smtClean="0">
                <a:latin typeface="Helvetica"/>
                <a:cs typeface="Helvetica"/>
              </a:rPr>
              <a:t>Mat_Enhanced_Composite_Damage</a:t>
            </a:r>
            <a:r>
              <a:rPr lang="en-US" sz="2400" dirty="0" smtClean="0">
                <a:latin typeface="Helvetica"/>
                <a:cs typeface="Helvetica"/>
              </a:rPr>
              <a:t> </a:t>
            </a:r>
            <a:r>
              <a:rPr lang="en-US" sz="2400" dirty="0">
                <a:latin typeface="Helvetica"/>
                <a:cs typeface="Helvetica"/>
              </a:rPr>
              <a:t>	</a:t>
            </a:r>
            <a:endParaRPr lang="en-US" sz="2400" dirty="0" smtClean="0">
              <a:latin typeface="Helvetica"/>
              <a:cs typeface="Helvetica"/>
            </a:endParaRPr>
          </a:p>
          <a:p>
            <a:r>
              <a:rPr lang="en-US" sz="2400" dirty="0">
                <a:latin typeface="Helvetica"/>
                <a:cs typeface="Helvetica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    -Continuum damage mechanics model</a:t>
            </a:r>
          </a:p>
          <a:p>
            <a:r>
              <a:rPr lang="en-US" sz="2400" dirty="0">
                <a:latin typeface="Helvetica"/>
                <a:cs typeface="Helvetica"/>
              </a:rPr>
              <a:t> </a:t>
            </a:r>
            <a:r>
              <a:rPr lang="en-US" sz="2400" dirty="0" smtClean="0">
                <a:latin typeface="Helvetica"/>
                <a:cs typeface="Helvetica"/>
              </a:rPr>
              <a:t>        (Mat 58): </a:t>
            </a:r>
            <a:r>
              <a:rPr lang="en-US" sz="2400" dirty="0" err="1" smtClean="0">
                <a:latin typeface="Helvetica"/>
                <a:cs typeface="Helvetica"/>
              </a:rPr>
              <a:t>Mat_Laminated_Composite_Fabric</a:t>
            </a:r>
            <a:endParaRPr lang="en-US" sz="2400" dirty="0" smtClean="0">
              <a:latin typeface="Helvetica"/>
              <a:cs typeface="Helvetica"/>
            </a:endParaRPr>
          </a:p>
          <a:p>
            <a:endParaRPr lang="en-US" sz="2400" dirty="0">
              <a:latin typeface="Helvetica"/>
              <a:cs typeface="Helvetica"/>
            </a:endParaRPr>
          </a:p>
          <a:p>
            <a:endParaRPr lang="en-US" sz="24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992428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40892" y="304362"/>
            <a:ext cx="7705547" cy="6553637"/>
            <a:chOff x="840892" y="304362"/>
            <a:chExt cx="7705547" cy="6553637"/>
          </a:xfrm>
        </p:grpSpPr>
        <p:sp>
          <p:nvSpPr>
            <p:cNvPr id="5" name="TextBox 4"/>
            <p:cNvSpPr txBox="1"/>
            <p:nvPr/>
          </p:nvSpPr>
          <p:spPr>
            <a:xfrm>
              <a:off x="2088621" y="304362"/>
              <a:ext cx="6457818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Helvetica"/>
                  <a:cs typeface="Helvetica"/>
                </a:rPr>
                <a:t>Approach (SARAP TVA Hardware)</a:t>
              </a:r>
              <a:endParaRPr lang="en-US" sz="3200" dirty="0">
                <a:latin typeface="Helvetica"/>
                <a:cs typeface="Helvetica"/>
              </a:endParaRPr>
            </a:p>
          </p:txBody>
        </p:sp>
        <p:pic>
          <p:nvPicPr>
            <p:cNvPr id="6" name="Picture 5" descr="Fig1.ti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09" t="8917" r="8982" b="45813"/>
            <a:stretch/>
          </p:blipFill>
          <p:spPr>
            <a:xfrm>
              <a:off x="840892" y="1238712"/>
              <a:ext cx="7406183" cy="5619287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202136" y="1364153"/>
              <a:ext cx="2644136" cy="369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Roof – </a:t>
              </a:r>
              <a:r>
                <a:rPr lang="en-US" dirty="0" smtClean="0">
                  <a:latin typeface="Helvetica"/>
                  <a:cs typeface="Helvetica"/>
                </a:rPr>
                <a:t>Damaged</a:t>
              </a:r>
              <a:r>
                <a:rPr lang="en-US" dirty="0" smtClean="0"/>
                <a:t>, unused</a:t>
              </a:r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699930" y="1348473"/>
              <a:ext cx="1502206" cy="106623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716229" y="5060212"/>
              <a:ext cx="4409831" cy="553998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Helvetica"/>
                  <a:cs typeface="Helvetica"/>
                </a:rPr>
                <a:t>Rear Subfloor – </a:t>
              </a:r>
            </a:p>
            <a:p>
              <a:r>
                <a:rPr lang="en-US" sz="1200" dirty="0" smtClean="0">
                  <a:latin typeface="Helvetica"/>
                  <a:cs typeface="Helvetica"/>
                </a:rPr>
                <a:t>Cut into cruciforms, I-beams,T-sections, and material coupons</a:t>
              </a:r>
              <a:endParaRPr lang="en-US" sz="1200" dirty="0">
                <a:latin typeface="Helvetica"/>
                <a:cs typeface="Helvetica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699930" y="5060212"/>
              <a:ext cx="4436780" cy="1666469"/>
            </a:xfrm>
            <a:prstGeom prst="rect">
              <a:avLst/>
            </a:prstGeom>
            <a:noFill/>
            <a:ln w="38100">
              <a:solidFill>
                <a:srgbClr val="A820C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1" name="Straight Connector 10"/>
            <p:cNvCxnSpPr>
              <a:endCxn id="10" idx="0"/>
            </p:cNvCxnSpPr>
            <p:nvPr/>
          </p:nvCxnSpPr>
          <p:spPr>
            <a:xfrm>
              <a:off x="4891432" y="3763178"/>
              <a:ext cx="1026888" cy="1297034"/>
            </a:xfrm>
            <a:prstGeom prst="line">
              <a:avLst/>
            </a:prstGeom>
            <a:ln w="38100">
              <a:solidFill>
                <a:srgbClr val="A820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4468135" y="3496620"/>
              <a:ext cx="846595" cy="266558"/>
            </a:xfrm>
            <a:prstGeom prst="rect">
              <a:avLst/>
            </a:prstGeom>
            <a:noFill/>
            <a:ln w="38100">
              <a:solidFill>
                <a:srgbClr val="A820C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716229" y="3496620"/>
              <a:ext cx="846595" cy="266558"/>
            </a:xfrm>
            <a:prstGeom prst="rect">
              <a:avLst/>
            </a:prstGeom>
            <a:noFill/>
            <a:ln w="38100">
              <a:solidFill>
                <a:srgbClr val="0671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4" name="Straight Connector 13"/>
            <p:cNvCxnSpPr/>
            <p:nvPr/>
          </p:nvCxnSpPr>
          <p:spPr>
            <a:xfrm flipH="1">
              <a:off x="2900369" y="3763178"/>
              <a:ext cx="1207802" cy="1297034"/>
            </a:xfrm>
            <a:prstGeom prst="line">
              <a:avLst/>
            </a:prstGeom>
            <a:ln w="38100">
              <a:solidFill>
                <a:srgbClr val="0671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924984" y="5028853"/>
              <a:ext cx="2749270" cy="58477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Helvetica"/>
                  <a:cs typeface="Helvetica"/>
                </a:rPr>
                <a:t>Front Subfloor </a:t>
              </a:r>
              <a:r>
                <a:rPr lang="en-US" sz="1600" b="1" dirty="0" smtClean="0">
                  <a:latin typeface="Helvetica"/>
                  <a:cs typeface="Helvetica"/>
                </a:rPr>
                <a:t>–</a:t>
              </a:r>
              <a:r>
                <a:rPr lang="en-US" sz="1600" b="1" dirty="0" smtClean="0">
                  <a:latin typeface="Helvetica"/>
                  <a:cs typeface="Helvetica"/>
                </a:rPr>
                <a:t>D</a:t>
              </a:r>
              <a:r>
                <a:rPr lang="en-US" sz="1600" b="1" dirty="0" smtClean="0">
                  <a:latin typeface="Helvetica"/>
                  <a:cs typeface="Helvetica"/>
                </a:rPr>
                <a:t>rop test:</a:t>
              </a:r>
            </a:p>
            <a:p>
              <a:r>
                <a:rPr lang="en-US" sz="1600" b="1" dirty="0" smtClean="0">
                  <a:latin typeface="Helvetica"/>
                  <a:cs typeface="Helvetica"/>
                </a:rPr>
                <a:t>Longitudinal </a:t>
              </a:r>
              <a:r>
                <a:rPr lang="en-US" sz="1600" b="1" dirty="0" smtClean="0">
                  <a:latin typeface="Helvetica"/>
                  <a:cs typeface="Helvetica"/>
                </a:rPr>
                <a:t> 264 in/s</a:t>
              </a:r>
              <a:endParaRPr lang="en-US" sz="1600" b="1" dirty="0">
                <a:latin typeface="Helvetica"/>
                <a:cs typeface="Helvetica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924984" y="5028853"/>
              <a:ext cx="2665202" cy="1541030"/>
            </a:xfrm>
            <a:prstGeom prst="rect">
              <a:avLst/>
            </a:prstGeom>
            <a:noFill/>
            <a:ln w="38100">
              <a:solidFill>
                <a:srgbClr val="0671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05459" y="2737000"/>
              <a:ext cx="1929360" cy="58477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latin typeface="Helvetica"/>
                  <a:cs typeface="Helvetica"/>
                </a:rPr>
                <a:t>Front </a:t>
              </a:r>
              <a:r>
                <a:rPr lang="en-US" sz="1600" b="1" dirty="0" smtClean="0">
                  <a:latin typeface="Helvetica"/>
                  <a:cs typeface="Helvetica"/>
                </a:rPr>
                <a:t>Frame</a:t>
              </a:r>
              <a:endParaRPr lang="en-US" sz="1600" b="1" dirty="0" smtClean="0">
                <a:latin typeface="Helvetica"/>
                <a:cs typeface="Helvetica"/>
              </a:endParaRPr>
            </a:p>
            <a:p>
              <a:r>
                <a:rPr lang="en-US" sz="1600" b="1" dirty="0" smtClean="0">
                  <a:latin typeface="Helvetica"/>
                  <a:cs typeface="Helvetica"/>
                </a:rPr>
                <a:t>D</a:t>
              </a:r>
              <a:r>
                <a:rPr lang="en-US" sz="1600" b="1" dirty="0" smtClean="0">
                  <a:latin typeface="Helvetica"/>
                  <a:cs typeface="Helvetica"/>
                </a:rPr>
                <a:t>rop tes</a:t>
              </a:r>
              <a:r>
                <a:rPr lang="en-US" sz="1600" b="1" dirty="0" smtClean="0">
                  <a:latin typeface="Helvetica"/>
                  <a:cs typeface="Helvetica"/>
                </a:rPr>
                <a:t>t:</a:t>
              </a:r>
              <a:r>
                <a:rPr lang="en-US" sz="1600" b="1" dirty="0" smtClean="0">
                  <a:latin typeface="Helvetica"/>
                  <a:cs typeface="Helvetica"/>
                </a:rPr>
                <a:t>249 in/s</a:t>
              </a:r>
              <a:endParaRPr lang="en-US" sz="1600" b="1" dirty="0">
                <a:latin typeface="Helvetica"/>
                <a:cs typeface="Helvetic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225140" y="2737000"/>
              <a:ext cx="1535547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Helvetica"/>
                  <a:cs typeface="Helvetica"/>
                </a:rPr>
                <a:t>Rear Frame –</a:t>
              </a:r>
            </a:p>
            <a:p>
              <a:r>
                <a:rPr lang="en-US" sz="1200" b="1" dirty="0" smtClean="0">
                  <a:latin typeface="Helvetica"/>
                  <a:cs typeface="Helvetica"/>
                </a:rPr>
                <a:t>Partially damaged</a:t>
              </a:r>
            </a:p>
            <a:p>
              <a:r>
                <a:rPr lang="en-US" sz="1200" b="1" dirty="0" smtClean="0">
                  <a:latin typeface="Helvetica"/>
                  <a:cs typeface="Helvetica"/>
                </a:rPr>
                <a:t>In 2008 drop test</a:t>
              </a:r>
              <a:endParaRPr lang="en-US" sz="1200" b="1" dirty="0">
                <a:latin typeface="Helvetica"/>
                <a:cs typeface="Helvetica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868137" y="1796205"/>
              <a:ext cx="2866240" cy="3169928"/>
              <a:chOff x="868137" y="1796205"/>
              <a:chExt cx="2866240" cy="3169928"/>
            </a:xfrm>
          </p:grpSpPr>
          <p:cxnSp>
            <p:nvCxnSpPr>
              <p:cNvPr id="28" name="Straight Connector 27"/>
              <p:cNvCxnSpPr/>
              <p:nvPr/>
            </p:nvCxnSpPr>
            <p:spPr>
              <a:xfrm flipH="1">
                <a:off x="2900369" y="1796205"/>
                <a:ext cx="799561" cy="0"/>
              </a:xfrm>
              <a:prstGeom prst="line">
                <a:avLst/>
              </a:prstGeom>
              <a:ln w="38100">
                <a:solidFill>
                  <a:srgbClr val="ECCA0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flipH="1">
                <a:off x="868137" y="2654201"/>
                <a:ext cx="1975384" cy="0"/>
              </a:xfrm>
              <a:prstGeom prst="line">
                <a:avLst/>
              </a:prstGeom>
              <a:ln w="38100">
                <a:solidFill>
                  <a:srgbClr val="ECCA0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H="1">
                <a:off x="924985" y="4966133"/>
                <a:ext cx="1975384" cy="0"/>
              </a:xfrm>
              <a:prstGeom prst="line">
                <a:avLst/>
              </a:prstGeom>
              <a:ln w="38100">
                <a:solidFill>
                  <a:srgbClr val="ECCA0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flipH="1">
                <a:off x="2900369" y="1796205"/>
                <a:ext cx="1" cy="857996"/>
              </a:xfrm>
              <a:prstGeom prst="line">
                <a:avLst/>
              </a:prstGeom>
              <a:ln w="38100">
                <a:solidFill>
                  <a:srgbClr val="ECCA0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 flipH="1">
                <a:off x="936285" y="2654201"/>
                <a:ext cx="1" cy="2311932"/>
              </a:xfrm>
              <a:prstGeom prst="line">
                <a:avLst/>
              </a:prstGeom>
              <a:ln w="38100">
                <a:solidFill>
                  <a:srgbClr val="ECCA0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flipH="1">
                <a:off x="2934816" y="3758484"/>
                <a:ext cx="2" cy="1207649"/>
              </a:xfrm>
              <a:prstGeom prst="line">
                <a:avLst/>
              </a:prstGeom>
              <a:ln w="38100">
                <a:solidFill>
                  <a:srgbClr val="ECCA0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 flipH="1">
                <a:off x="2934816" y="3758484"/>
                <a:ext cx="799561" cy="0"/>
              </a:xfrm>
              <a:prstGeom prst="line">
                <a:avLst/>
              </a:prstGeom>
              <a:ln w="38100">
                <a:solidFill>
                  <a:srgbClr val="ECCA0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3682967" y="1796205"/>
                <a:ext cx="0" cy="1700415"/>
              </a:xfrm>
              <a:prstGeom prst="line">
                <a:avLst/>
              </a:prstGeom>
              <a:ln w="38100">
                <a:solidFill>
                  <a:srgbClr val="ECCA0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Straight Connector 19"/>
            <p:cNvCxnSpPr/>
            <p:nvPr/>
          </p:nvCxnSpPr>
          <p:spPr>
            <a:xfrm>
              <a:off x="5283374" y="1867620"/>
              <a:ext cx="736850" cy="0"/>
            </a:xfrm>
            <a:prstGeom prst="line">
              <a:avLst/>
            </a:prstGeom>
            <a:ln w="38100">
              <a:solidFill>
                <a:srgbClr val="12A64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5299052" y="3794538"/>
              <a:ext cx="736850" cy="0"/>
            </a:xfrm>
            <a:prstGeom prst="line">
              <a:avLst/>
            </a:prstGeom>
            <a:ln w="38100">
              <a:solidFill>
                <a:srgbClr val="12A64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6001277" y="2654201"/>
              <a:ext cx="2041368" cy="11281"/>
            </a:xfrm>
            <a:prstGeom prst="line">
              <a:avLst/>
            </a:prstGeom>
            <a:ln w="38100">
              <a:solidFill>
                <a:srgbClr val="12A64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6001277" y="4954749"/>
              <a:ext cx="2041368" cy="11281"/>
            </a:xfrm>
            <a:prstGeom prst="line">
              <a:avLst/>
            </a:prstGeom>
            <a:ln w="38100">
              <a:solidFill>
                <a:srgbClr val="12A64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283374" y="1867620"/>
              <a:ext cx="31356" cy="1911238"/>
            </a:xfrm>
            <a:prstGeom prst="line">
              <a:avLst/>
            </a:prstGeom>
            <a:ln w="38100">
              <a:solidFill>
                <a:srgbClr val="12A64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8042645" y="2654201"/>
              <a:ext cx="11301" cy="2300548"/>
            </a:xfrm>
            <a:prstGeom prst="line">
              <a:avLst/>
            </a:prstGeom>
            <a:ln w="38100">
              <a:solidFill>
                <a:srgbClr val="12A64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5992525" y="1850739"/>
              <a:ext cx="1" cy="803462"/>
            </a:xfrm>
            <a:prstGeom prst="line">
              <a:avLst/>
            </a:prstGeom>
            <a:ln w="38100">
              <a:solidFill>
                <a:srgbClr val="12A64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6001279" y="3794538"/>
              <a:ext cx="18945" cy="1160211"/>
            </a:xfrm>
            <a:prstGeom prst="line">
              <a:avLst/>
            </a:prstGeom>
            <a:ln w="38100">
              <a:solidFill>
                <a:srgbClr val="12A64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42277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05399" y="156574"/>
            <a:ext cx="70438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Helvetica"/>
                <a:cs typeface="Helvetica"/>
              </a:rPr>
              <a:t>Experimental Program: </a:t>
            </a:r>
            <a:r>
              <a:rPr lang="en-US" sz="2800" dirty="0">
                <a:latin typeface="Helvetica"/>
                <a:cs typeface="Helvetica"/>
              </a:rPr>
              <a:t>C</a:t>
            </a:r>
            <a:r>
              <a:rPr lang="en-US" sz="2800" dirty="0" smtClean="0">
                <a:latin typeface="Helvetica"/>
                <a:cs typeface="Helvetica"/>
              </a:rPr>
              <a:t>omponent Testing 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(Fuselage Section)</a:t>
            </a:r>
          </a:p>
        </p:txBody>
      </p:sp>
      <p:pic>
        <p:nvPicPr>
          <p:cNvPr id="5" name="Picture 4" descr="image03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41" y="1224641"/>
            <a:ext cx="8601529" cy="54435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31946" y="2512628"/>
            <a:ext cx="2030624" cy="1323439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Total weight=</a:t>
            </a:r>
          </a:p>
          <a:p>
            <a:r>
              <a:rPr lang="en-US" sz="2000" dirty="0" smtClean="0">
                <a:latin typeface="Helvetica"/>
                <a:cs typeface="Helvetica"/>
              </a:rPr>
              <a:t>5,884-lb.</a:t>
            </a:r>
          </a:p>
          <a:p>
            <a:r>
              <a:rPr lang="en-US" sz="2000" dirty="0" smtClean="0">
                <a:latin typeface="Helvetica"/>
                <a:cs typeface="Helvetica"/>
              </a:rPr>
              <a:t>Impact velocity=</a:t>
            </a:r>
          </a:p>
          <a:p>
            <a:r>
              <a:rPr lang="en-US" sz="2000" dirty="0" smtClean="0">
                <a:latin typeface="Helvetica"/>
                <a:cs typeface="Helvetica"/>
              </a:rPr>
              <a:t>249-in/s</a:t>
            </a:r>
            <a:endParaRPr lang="en-US" sz="20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129852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28187" y="69505"/>
            <a:ext cx="567755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Helvetica"/>
                <a:cs typeface="Helvetica"/>
              </a:rPr>
              <a:t>Experimental Program: Fuselage Section Drop Test Movie</a:t>
            </a:r>
          </a:p>
          <a:p>
            <a:pPr algn="ctr"/>
            <a:endParaRPr lang="en-US" dirty="0" smtClean="0">
              <a:latin typeface="Helvetica"/>
              <a:cs typeface="Helvetica"/>
            </a:endParaRPr>
          </a:p>
        </p:txBody>
      </p:sp>
      <p:pic>
        <p:nvPicPr>
          <p:cNvPr id="10" name="Sarap-test-fuselage-trim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22224" y="1807897"/>
            <a:ext cx="7014656" cy="394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547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05399" y="156574"/>
            <a:ext cx="70438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Helvetica"/>
                <a:cs typeface="Helvetica"/>
              </a:rPr>
              <a:t>Experimental Program: </a:t>
            </a:r>
            <a:r>
              <a:rPr lang="en-US" sz="2800" dirty="0">
                <a:latin typeface="Helvetica"/>
                <a:cs typeface="Helvetica"/>
              </a:rPr>
              <a:t>C</a:t>
            </a:r>
            <a:r>
              <a:rPr lang="en-US" sz="2800" dirty="0" smtClean="0">
                <a:latin typeface="Helvetica"/>
                <a:cs typeface="Helvetica"/>
              </a:rPr>
              <a:t>omponent Testing 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(Fuselage Section)</a:t>
            </a:r>
          </a:p>
        </p:txBody>
      </p:sp>
      <p:pic>
        <p:nvPicPr>
          <p:cNvPr id="5" name="Picture 4" descr="image059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4" t="8547" r="3741"/>
          <a:stretch/>
        </p:blipFill>
        <p:spPr>
          <a:xfrm>
            <a:off x="337424" y="1676689"/>
            <a:ext cx="5359433" cy="38049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33111" y="1184246"/>
            <a:ext cx="34837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 smtClean="0">
                <a:latin typeface="Helvetica"/>
                <a:cs typeface="Helvetica"/>
              </a:rPr>
              <a:t>Post-test Photographs</a:t>
            </a:r>
            <a:endParaRPr lang="en-US" sz="2600" dirty="0">
              <a:latin typeface="Helvetica"/>
              <a:cs typeface="Helvetica"/>
            </a:endParaRPr>
          </a:p>
        </p:txBody>
      </p:sp>
      <p:pic>
        <p:nvPicPr>
          <p:cNvPr id="7" name="Picture 6" descr="image06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650" y="4268826"/>
            <a:ext cx="4305300" cy="2425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99119" y="6294416"/>
            <a:ext cx="1748095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Helvetica"/>
                <a:cs typeface="Helvetica"/>
              </a:rPr>
              <a:t>View from top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19446" y="5481676"/>
            <a:ext cx="2339102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Helvetica"/>
                <a:cs typeface="Helvetica"/>
              </a:rPr>
              <a:t>Three-quarter view</a:t>
            </a:r>
          </a:p>
        </p:txBody>
      </p:sp>
    </p:spTree>
    <p:extLst>
      <p:ext uri="{BB962C8B-B14F-4D97-AF65-F5344CB8AC3E}">
        <p14:creationId xmlns:p14="http://schemas.microsoft.com/office/powerpoint/2010/main" val="2125336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05399" y="156574"/>
            <a:ext cx="70438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Helvetica"/>
                <a:cs typeface="Helvetica"/>
              </a:rPr>
              <a:t>Experimental Program: </a:t>
            </a:r>
            <a:r>
              <a:rPr lang="en-US" sz="2800" dirty="0">
                <a:latin typeface="Helvetica"/>
                <a:cs typeface="Helvetica"/>
              </a:rPr>
              <a:t>C</a:t>
            </a:r>
            <a:r>
              <a:rPr lang="en-US" sz="2800" dirty="0" smtClean="0">
                <a:latin typeface="Helvetica"/>
                <a:cs typeface="Helvetica"/>
              </a:rPr>
              <a:t>omponent Testing 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(Subfloor)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4525" y="6310477"/>
            <a:ext cx="24087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Subfloor test set-up</a:t>
            </a:r>
            <a:endParaRPr lang="en-US" sz="2000" dirty="0">
              <a:latin typeface="Helvetica"/>
              <a:cs typeface="Helvetica"/>
            </a:endParaRPr>
          </a:p>
        </p:txBody>
      </p:sp>
      <p:pic>
        <p:nvPicPr>
          <p:cNvPr id="6" name="Picture 5" descr="image017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2"/>
          <a:stretch/>
        </p:blipFill>
        <p:spPr>
          <a:xfrm>
            <a:off x="1688097" y="1230395"/>
            <a:ext cx="6409983" cy="508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611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05399" y="156574"/>
            <a:ext cx="70438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Helvetica"/>
                <a:cs typeface="Helvetica"/>
              </a:rPr>
              <a:t>Experimental Program: </a:t>
            </a:r>
            <a:r>
              <a:rPr lang="en-US" sz="2800" dirty="0">
                <a:latin typeface="Helvetica"/>
                <a:cs typeface="Helvetica"/>
              </a:rPr>
              <a:t>C</a:t>
            </a:r>
            <a:r>
              <a:rPr lang="en-US" sz="2800" dirty="0" smtClean="0">
                <a:latin typeface="Helvetica"/>
                <a:cs typeface="Helvetica"/>
              </a:rPr>
              <a:t>omponent Testing 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(Subfloor)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85091" y="6473764"/>
            <a:ext cx="3321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Film sequence of open side</a:t>
            </a:r>
            <a:endParaRPr lang="en-US" sz="2000" dirty="0">
              <a:latin typeface="Helvetica"/>
              <a:cs typeface="Helvetica"/>
            </a:endParaRPr>
          </a:p>
        </p:txBody>
      </p:sp>
      <p:pic>
        <p:nvPicPr>
          <p:cNvPr id="6" name="Picture 5" descr="image0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12" y="1215571"/>
            <a:ext cx="7226252" cy="532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98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05399" y="156574"/>
            <a:ext cx="70438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Helvetica"/>
                <a:cs typeface="Helvetica"/>
              </a:rPr>
              <a:t>Experimental Program: </a:t>
            </a:r>
            <a:r>
              <a:rPr lang="en-US" sz="2800" dirty="0">
                <a:latin typeface="Helvetica"/>
                <a:cs typeface="Helvetica"/>
              </a:rPr>
              <a:t>C</a:t>
            </a:r>
            <a:r>
              <a:rPr lang="en-US" sz="2800" dirty="0" smtClean="0">
                <a:latin typeface="Helvetica"/>
                <a:cs typeface="Helvetica"/>
              </a:rPr>
              <a:t>omponent Testing 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(Subfloor)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82519" y="6457890"/>
            <a:ext cx="868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Movie</a:t>
            </a:r>
            <a:endParaRPr lang="en-US" sz="2000" dirty="0">
              <a:latin typeface="Helvetica"/>
              <a:cs typeface="Helvetica"/>
            </a:endParaRPr>
          </a:p>
        </p:txBody>
      </p:sp>
      <p:pic>
        <p:nvPicPr>
          <p:cNvPr id="6" name="SARAP ltcs PR7721 35mm 6-27-12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500" r="12103"/>
          <a:stretch/>
        </p:blipFill>
        <p:spPr>
          <a:xfrm>
            <a:off x="1143000" y="1201967"/>
            <a:ext cx="689428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160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05399" y="156574"/>
            <a:ext cx="70438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Helvetica"/>
                <a:cs typeface="Helvetica"/>
              </a:rPr>
              <a:t>Experimental Program: </a:t>
            </a:r>
            <a:r>
              <a:rPr lang="en-US" sz="2800" dirty="0">
                <a:latin typeface="Helvetica"/>
                <a:cs typeface="Helvetica"/>
              </a:rPr>
              <a:t>C</a:t>
            </a:r>
            <a:r>
              <a:rPr lang="en-US" sz="2800" dirty="0" smtClean="0">
                <a:latin typeface="Helvetica"/>
                <a:cs typeface="Helvetica"/>
              </a:rPr>
              <a:t>omponent Testing 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(Subfloor)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0614" y="4688361"/>
            <a:ext cx="3221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Open subfloor deformation</a:t>
            </a:r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43761" y="4688361"/>
            <a:ext cx="38628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Base (skinned) side deformation</a:t>
            </a:r>
            <a:endParaRPr lang="en-US" sz="2000" dirty="0">
              <a:latin typeface="Helvetica"/>
              <a:cs typeface="Helvetica"/>
            </a:endParaRPr>
          </a:p>
        </p:txBody>
      </p:sp>
      <p:pic>
        <p:nvPicPr>
          <p:cNvPr id="7" name="Picture 6" descr="image0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1917700"/>
            <a:ext cx="8476367" cy="27619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66143" y="1281668"/>
            <a:ext cx="3298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Post-Test Photographs</a:t>
            </a:r>
            <a:endParaRPr lang="en-US" sz="24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160576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05399" y="-16641"/>
            <a:ext cx="7043865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Helvetica"/>
                <a:cs typeface="Helvetica"/>
              </a:rPr>
              <a:t>Experimental Program: </a:t>
            </a:r>
            <a:r>
              <a:rPr lang="en-US" sz="2800" dirty="0">
                <a:latin typeface="Helvetica"/>
                <a:cs typeface="Helvetica"/>
              </a:rPr>
              <a:t>C</a:t>
            </a:r>
            <a:r>
              <a:rPr lang="en-US" sz="2800" dirty="0" smtClean="0">
                <a:latin typeface="Helvetica"/>
                <a:cs typeface="Helvetica"/>
              </a:rPr>
              <a:t>omponent Testing </a:t>
            </a:r>
          </a:p>
          <a:p>
            <a:pPr algn="ctr"/>
            <a:r>
              <a:rPr lang="en-US" sz="2400" dirty="0" smtClean="0">
                <a:latin typeface="Helvetica"/>
                <a:cs typeface="Helvetica"/>
              </a:rPr>
              <a:t>Photogrammetric Displacement </a:t>
            </a:r>
            <a:r>
              <a:rPr lang="en-US" sz="2400" dirty="0" smtClean="0">
                <a:latin typeface="Helvetica"/>
                <a:cs typeface="Helvetica"/>
              </a:rPr>
              <a:t>(</a:t>
            </a:r>
            <a:r>
              <a:rPr lang="en-US" sz="2400" dirty="0" smtClean="0">
                <a:latin typeface="Helvetica"/>
                <a:cs typeface="Helvetica"/>
              </a:rPr>
              <a:t>Subfloor</a:t>
            </a:r>
            <a:r>
              <a:rPr lang="en-US" sz="2400" dirty="0" smtClean="0">
                <a:latin typeface="Helvetica"/>
                <a:cs typeface="Helvetica"/>
              </a:rPr>
              <a:t>) </a:t>
            </a:r>
          </a:p>
          <a:p>
            <a:pPr algn="ctr"/>
            <a:r>
              <a:rPr lang="en-US" sz="2000" dirty="0" smtClean="0">
                <a:latin typeface="Helvetica"/>
                <a:cs typeface="Helvetica"/>
              </a:rPr>
              <a:t>NOTE:  All Impact Mass Accelerometers Fail or Over-Range</a:t>
            </a:r>
            <a:endParaRPr lang="en-US" sz="2000" dirty="0" smtClean="0">
              <a:latin typeface="Helvetica"/>
              <a:cs typeface="Helvetica"/>
            </a:endParaRPr>
          </a:p>
        </p:txBody>
      </p:sp>
      <p:pic>
        <p:nvPicPr>
          <p:cNvPr id="5" name="Picture 4" descr="image0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858" y="1229788"/>
            <a:ext cx="7369176" cy="535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681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05401" y="156574"/>
            <a:ext cx="70438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Helvetica"/>
                <a:cs typeface="Helvetica"/>
              </a:rPr>
              <a:t>Experimental Program: </a:t>
            </a:r>
            <a:r>
              <a:rPr lang="en-US" sz="2800" dirty="0">
                <a:latin typeface="Helvetica"/>
                <a:cs typeface="Helvetica"/>
              </a:rPr>
              <a:t>C</a:t>
            </a:r>
            <a:r>
              <a:rPr lang="en-US" sz="2800" dirty="0" smtClean="0">
                <a:latin typeface="Helvetica"/>
                <a:cs typeface="Helvetica"/>
              </a:rPr>
              <a:t>omponent Testing </a:t>
            </a:r>
          </a:p>
          <a:p>
            <a:pPr algn="ctr"/>
            <a:r>
              <a:rPr lang="en-US" sz="2000" dirty="0" smtClean="0">
                <a:latin typeface="Helvetica"/>
                <a:cs typeface="Helvetica"/>
              </a:rPr>
              <a:t>Differentiated Photogrammetric Displacement (</a:t>
            </a:r>
            <a:r>
              <a:rPr lang="en-US" sz="2000" dirty="0" smtClean="0">
                <a:latin typeface="Helvetica"/>
                <a:cs typeface="Helvetica"/>
              </a:rPr>
              <a:t>Subfloor)</a:t>
            </a:r>
          </a:p>
        </p:txBody>
      </p:sp>
      <p:pic>
        <p:nvPicPr>
          <p:cNvPr id="5" name="Picture 4" descr="image0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43" y="1275243"/>
            <a:ext cx="7329714" cy="532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665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6992" y="120288"/>
            <a:ext cx="602269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>
                <a:latin typeface="Helvetica"/>
                <a:cs typeface="Helvetica"/>
              </a:rPr>
              <a:t>Finite Element Model </a:t>
            </a:r>
            <a:r>
              <a:rPr lang="en-US" sz="2600" dirty="0" smtClean="0">
                <a:latin typeface="Helvetica"/>
                <a:cs typeface="Helvetica"/>
              </a:rPr>
              <a:t>Development and </a:t>
            </a:r>
          </a:p>
          <a:p>
            <a:pPr algn="ctr"/>
            <a:r>
              <a:rPr lang="en-US" sz="2600" dirty="0" smtClean="0">
                <a:latin typeface="Helvetica"/>
                <a:cs typeface="Helvetica"/>
              </a:rPr>
              <a:t>Calibration: Fuselage Section</a:t>
            </a:r>
          </a:p>
        </p:txBody>
      </p:sp>
      <p:pic>
        <p:nvPicPr>
          <p:cNvPr id="5" name="Picture 4" descr="image085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" t="7143" r="5357" b="26720"/>
          <a:stretch/>
        </p:blipFill>
        <p:spPr>
          <a:xfrm>
            <a:off x="489856" y="1263523"/>
            <a:ext cx="8164287" cy="45357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4285" y="5980668"/>
            <a:ext cx="7854659" cy="707886"/>
          </a:xfrm>
          <a:prstGeom prst="rect">
            <a:avLst/>
          </a:prstGeom>
          <a:noFill/>
          <a:ln w="444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Helvetica"/>
                <a:cs typeface="Helvetica"/>
              </a:rPr>
              <a:t>Fuselage Section was constructed of BOTH Unidirectional tape and </a:t>
            </a:r>
          </a:p>
          <a:p>
            <a:pPr algn="ctr"/>
            <a:r>
              <a:rPr lang="en-US" sz="2000" dirty="0" smtClean="0">
                <a:latin typeface="Helvetica"/>
                <a:cs typeface="Helvetica"/>
              </a:rPr>
              <a:t>fabric laminates</a:t>
            </a:r>
            <a:endParaRPr lang="en-US" sz="20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70367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6992" y="120288"/>
            <a:ext cx="602269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>
                <a:latin typeface="Helvetica"/>
                <a:cs typeface="Helvetica"/>
              </a:rPr>
              <a:t>Finite Element Model </a:t>
            </a:r>
            <a:r>
              <a:rPr lang="en-US" sz="2600" dirty="0" smtClean="0">
                <a:latin typeface="Helvetica"/>
                <a:cs typeface="Helvetica"/>
              </a:rPr>
              <a:t>Development and </a:t>
            </a:r>
          </a:p>
          <a:p>
            <a:pPr algn="ctr"/>
            <a:r>
              <a:rPr lang="en-US" sz="2600" dirty="0" smtClean="0">
                <a:latin typeface="Helvetica"/>
                <a:cs typeface="Helvetica"/>
              </a:rPr>
              <a:t>Calibration: Fuselage Section</a:t>
            </a:r>
          </a:p>
        </p:txBody>
      </p:sp>
      <p:pic>
        <p:nvPicPr>
          <p:cNvPr id="5" name="Picture 4" descr="image09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8" t="16598" r="28175" b="9924"/>
          <a:stretch/>
        </p:blipFill>
        <p:spPr>
          <a:xfrm>
            <a:off x="418992" y="1370549"/>
            <a:ext cx="4189294" cy="43444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07857" y="1370549"/>
            <a:ext cx="3965148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>
                <a:latin typeface="Helvetica"/>
                <a:cs typeface="Helvetica"/>
              </a:rPr>
              <a:t>Model contained:</a:t>
            </a:r>
          </a:p>
          <a:p>
            <a:endParaRPr lang="en-US" sz="2400" dirty="0">
              <a:latin typeface="Helvetica"/>
              <a:cs typeface="Helvetica"/>
            </a:endParaRPr>
          </a:p>
          <a:p>
            <a:r>
              <a:rPr lang="en-US" sz="2400" dirty="0" smtClean="0">
                <a:latin typeface="Helvetica"/>
                <a:cs typeface="Helvetica"/>
              </a:rPr>
              <a:t>- 37,100 nodes</a:t>
            </a:r>
          </a:p>
          <a:p>
            <a:r>
              <a:rPr lang="en-US" sz="2400" dirty="0" smtClean="0">
                <a:latin typeface="Helvetica"/>
                <a:cs typeface="Helvetica"/>
              </a:rPr>
              <a:t>- 17,216 shells</a:t>
            </a:r>
          </a:p>
          <a:p>
            <a:r>
              <a:rPr lang="en-US" sz="2400" dirty="0" smtClean="0">
                <a:latin typeface="Helvetica"/>
                <a:cs typeface="Helvetica"/>
              </a:rPr>
              <a:t>- 8,300 solids</a:t>
            </a:r>
          </a:p>
          <a:p>
            <a:r>
              <a:rPr lang="en-US" sz="2400" dirty="0" smtClean="0">
                <a:latin typeface="Helvetica"/>
                <a:cs typeface="Helvetica"/>
              </a:rPr>
              <a:t>- 2,200 mass elements</a:t>
            </a:r>
          </a:p>
          <a:p>
            <a:r>
              <a:rPr lang="en-US" sz="2400" dirty="0" smtClean="0">
                <a:latin typeface="Helvetica"/>
                <a:cs typeface="Helvetica"/>
              </a:rPr>
              <a:t>- 1 automatic single surface</a:t>
            </a:r>
          </a:p>
          <a:p>
            <a:r>
              <a:rPr lang="en-US" sz="2400" dirty="0" smtClean="0">
                <a:latin typeface="Helvetica"/>
                <a:cs typeface="Helvetica"/>
              </a:rPr>
              <a:t>  contact</a:t>
            </a:r>
          </a:p>
          <a:p>
            <a:r>
              <a:rPr lang="en-US" sz="2400" dirty="0" smtClean="0">
                <a:latin typeface="Helvetica"/>
                <a:cs typeface="Helvetica"/>
              </a:rPr>
              <a:t>- 16 Part Composite cards</a:t>
            </a:r>
          </a:p>
          <a:p>
            <a:r>
              <a:rPr lang="en-US" sz="2400" dirty="0" smtClean="0">
                <a:latin typeface="Helvetica"/>
                <a:cs typeface="Helvetica"/>
              </a:rPr>
              <a:t>- Initial velocity = 249-in/s</a:t>
            </a:r>
          </a:p>
          <a:p>
            <a:r>
              <a:rPr lang="en-US" sz="2400" dirty="0" smtClean="0">
                <a:latin typeface="Helvetica"/>
                <a:cs typeface="Helvetica"/>
              </a:rPr>
              <a:t>- Portal mass = 5,100-lb</a:t>
            </a:r>
          </a:p>
          <a:p>
            <a:r>
              <a:rPr lang="en-US" sz="2400" dirty="0" smtClean="0">
                <a:latin typeface="Helvetica"/>
                <a:cs typeface="Helvetica"/>
              </a:rPr>
              <a:t>- Floor mass = 400-lb.</a:t>
            </a:r>
          </a:p>
          <a:p>
            <a:r>
              <a:rPr lang="en-US" sz="2400" dirty="0" smtClean="0">
                <a:latin typeface="Helvetica"/>
                <a:cs typeface="Helvetica"/>
              </a:rPr>
              <a:t>- SPC used to fix nodes in</a:t>
            </a:r>
          </a:p>
          <a:p>
            <a:r>
              <a:rPr lang="en-US" sz="2400" dirty="0" smtClean="0">
                <a:latin typeface="Helvetica"/>
                <a:cs typeface="Helvetica"/>
              </a:rPr>
              <a:t>  the impact surface</a:t>
            </a:r>
          </a:p>
        </p:txBody>
      </p:sp>
    </p:spTree>
    <p:extLst>
      <p:ext uri="{BB962C8B-B14F-4D97-AF65-F5344CB8AC3E}">
        <p14:creationId xmlns:p14="http://schemas.microsoft.com/office/powerpoint/2010/main" val="544466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6992" y="120288"/>
            <a:ext cx="602269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>
                <a:latin typeface="Helvetica"/>
                <a:cs typeface="Helvetica"/>
              </a:rPr>
              <a:t>Finite Element Model </a:t>
            </a:r>
            <a:r>
              <a:rPr lang="en-US" sz="2600" dirty="0" smtClean="0">
                <a:latin typeface="Helvetica"/>
                <a:cs typeface="Helvetica"/>
              </a:rPr>
              <a:t>Development and </a:t>
            </a:r>
          </a:p>
          <a:p>
            <a:pPr algn="ctr"/>
            <a:r>
              <a:rPr lang="en-US" sz="2600" dirty="0" smtClean="0">
                <a:latin typeface="Helvetica"/>
                <a:cs typeface="Helvetica"/>
              </a:rPr>
              <a:t>Calibration: Fuselage Section (Mat 54)</a:t>
            </a:r>
          </a:p>
        </p:txBody>
      </p:sp>
      <p:pic>
        <p:nvPicPr>
          <p:cNvPr id="5" name="Picture 4" descr="image1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90" y="1632853"/>
            <a:ext cx="4159747" cy="4491389"/>
          </a:xfrm>
          <a:prstGeom prst="rect">
            <a:avLst/>
          </a:prstGeom>
        </p:spPr>
      </p:pic>
      <p:pic>
        <p:nvPicPr>
          <p:cNvPr id="6" name="Picture 5" descr="image1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912" y="1650996"/>
            <a:ext cx="4152374" cy="45359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23557" y="1159525"/>
            <a:ext cx="6291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Test-Analysis Comparisons for Mat 54 Model</a:t>
            </a:r>
            <a:endParaRPr lang="en-US" sz="2400" dirty="0">
              <a:latin typeface="Helvetica"/>
              <a:cs typeface="Helvetic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9074" y="6183328"/>
            <a:ext cx="2532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Portal mass responses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44753" y="6175285"/>
            <a:ext cx="183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Floor responses</a:t>
            </a:r>
            <a:endParaRPr lang="en-US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26871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6992" y="120288"/>
            <a:ext cx="602269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>
                <a:latin typeface="Helvetica"/>
                <a:cs typeface="Helvetica"/>
              </a:rPr>
              <a:t>Finite Element Model </a:t>
            </a:r>
            <a:r>
              <a:rPr lang="en-US" sz="2600" dirty="0" smtClean="0">
                <a:latin typeface="Helvetica"/>
                <a:cs typeface="Helvetica"/>
              </a:rPr>
              <a:t>Development and </a:t>
            </a:r>
          </a:p>
          <a:p>
            <a:pPr algn="ctr"/>
            <a:r>
              <a:rPr lang="en-US" sz="2600" dirty="0" smtClean="0">
                <a:latin typeface="Helvetica"/>
                <a:cs typeface="Helvetica"/>
              </a:rPr>
              <a:t>Calibration: Fuselage Section (Mat 54)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3557" y="1159525"/>
            <a:ext cx="6291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Test-Analysis Comparisons for Mat 54 Model</a:t>
            </a:r>
            <a:endParaRPr lang="en-US" sz="2400" dirty="0">
              <a:latin typeface="Helvetica"/>
              <a:cs typeface="Helvetic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6644" y="6269392"/>
            <a:ext cx="3366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Portal mass velocity responses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51914" y="6269392"/>
            <a:ext cx="3956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Portal mass displacement responses</a:t>
            </a:r>
            <a:endParaRPr lang="en-US" dirty="0">
              <a:latin typeface="Helvetica"/>
              <a:cs typeface="Helvetica"/>
            </a:endParaRPr>
          </a:p>
        </p:txBody>
      </p:sp>
      <p:pic>
        <p:nvPicPr>
          <p:cNvPr id="8" name="Picture 7" descr="image1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83" y="1638302"/>
            <a:ext cx="4155360" cy="4631090"/>
          </a:xfrm>
          <a:prstGeom prst="rect">
            <a:avLst/>
          </a:prstGeom>
        </p:spPr>
      </p:pic>
      <p:pic>
        <p:nvPicPr>
          <p:cNvPr id="9" name="Picture 8" descr="image1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581" y="1692729"/>
            <a:ext cx="4176990" cy="459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949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6992" y="120288"/>
            <a:ext cx="602269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>
                <a:latin typeface="Helvetica"/>
                <a:cs typeface="Helvetica"/>
              </a:rPr>
              <a:t>Finite Element Model </a:t>
            </a:r>
            <a:r>
              <a:rPr lang="en-US" sz="2600" dirty="0" smtClean="0">
                <a:latin typeface="Helvetica"/>
                <a:cs typeface="Helvetica"/>
              </a:rPr>
              <a:t>Development and </a:t>
            </a:r>
          </a:p>
          <a:p>
            <a:pPr algn="ctr"/>
            <a:r>
              <a:rPr lang="en-US" sz="2600" dirty="0" smtClean="0">
                <a:latin typeface="Helvetica"/>
                <a:cs typeface="Helvetica"/>
              </a:rPr>
              <a:t>Calibration: Fuselage Section (Mat 54)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0272" y="1159525"/>
            <a:ext cx="68851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Deformation Comparison: Test and Mat 54 Model</a:t>
            </a:r>
            <a:endParaRPr lang="en-US" sz="2400" dirty="0">
              <a:latin typeface="Helvetica"/>
              <a:cs typeface="Helvetic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3641" y="4959641"/>
            <a:ext cx="3482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Mat 54 model prediction at 0.1-s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76636" y="4967093"/>
            <a:ext cx="2943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Film-capture photo at 0.1-s</a:t>
            </a:r>
            <a:endParaRPr lang="en-US" dirty="0">
              <a:latin typeface="Helvetica"/>
              <a:cs typeface="Helvetica"/>
            </a:endParaRPr>
          </a:p>
        </p:txBody>
      </p:sp>
      <p:pic>
        <p:nvPicPr>
          <p:cNvPr id="8" name="Picture 7" descr="image1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548" y="1793761"/>
            <a:ext cx="4215310" cy="3126940"/>
          </a:xfrm>
          <a:prstGeom prst="rect">
            <a:avLst/>
          </a:prstGeom>
        </p:spPr>
      </p:pic>
      <p:pic>
        <p:nvPicPr>
          <p:cNvPr id="9" name="Picture 8" descr="image120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1" t="16908" r="11508" b="15873"/>
          <a:stretch/>
        </p:blipFill>
        <p:spPr>
          <a:xfrm>
            <a:off x="148009" y="1793761"/>
            <a:ext cx="4635538" cy="297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556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6992" y="120288"/>
            <a:ext cx="602269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>
                <a:latin typeface="Helvetica"/>
                <a:cs typeface="Helvetica"/>
              </a:rPr>
              <a:t>Finite Element Model </a:t>
            </a:r>
            <a:r>
              <a:rPr lang="en-US" sz="2600" dirty="0" smtClean="0">
                <a:latin typeface="Helvetica"/>
                <a:cs typeface="Helvetica"/>
              </a:rPr>
              <a:t>Development and </a:t>
            </a:r>
          </a:p>
          <a:p>
            <a:pPr algn="ctr"/>
            <a:r>
              <a:rPr lang="en-US" sz="2600" dirty="0" smtClean="0">
                <a:latin typeface="Helvetica"/>
                <a:cs typeface="Helvetica"/>
              </a:rPr>
              <a:t>Calibration: Fuselage Section (Mat 58)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0272" y="1159525"/>
            <a:ext cx="68851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Deformation Comparison: Test and Mat 58 Model</a:t>
            </a:r>
            <a:endParaRPr lang="en-US" sz="2400" dirty="0">
              <a:latin typeface="Helvetica"/>
              <a:cs typeface="Helvetic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211" y="4977784"/>
            <a:ext cx="4044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Mat 58 model (ERODS=0.06) at 0.1-s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76636" y="4967093"/>
            <a:ext cx="2943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Film-capture photo at 0.1-s</a:t>
            </a:r>
            <a:endParaRPr lang="en-US" dirty="0">
              <a:latin typeface="Helvetica"/>
              <a:cs typeface="Helvetica"/>
            </a:endParaRPr>
          </a:p>
        </p:txBody>
      </p:sp>
      <p:pic>
        <p:nvPicPr>
          <p:cNvPr id="8" name="Picture 7" descr="image1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548" y="1793761"/>
            <a:ext cx="4215310" cy="3126940"/>
          </a:xfrm>
          <a:prstGeom prst="rect">
            <a:avLst/>
          </a:prstGeom>
        </p:spPr>
      </p:pic>
      <p:pic>
        <p:nvPicPr>
          <p:cNvPr id="9" name="Picture 8" descr="image12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7" t="19222" r="17460" b="7170"/>
          <a:stretch/>
        </p:blipFill>
        <p:spPr>
          <a:xfrm>
            <a:off x="336096" y="1840153"/>
            <a:ext cx="4447452" cy="31269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48904" y="5746430"/>
            <a:ext cx="7669287" cy="461665"/>
          </a:xfrm>
          <a:prstGeom prst="rect">
            <a:avLst/>
          </a:prstGeom>
          <a:noFill/>
          <a:ln w="444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Note: Baseline model was executed with ERODS=0.06</a:t>
            </a:r>
            <a:endParaRPr lang="en-US" sz="24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574537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6992" y="101922"/>
            <a:ext cx="602269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>
                <a:latin typeface="Helvetica"/>
                <a:cs typeface="Helvetica"/>
              </a:rPr>
              <a:t>Finite Element Model </a:t>
            </a:r>
            <a:r>
              <a:rPr lang="en-US" sz="2600" dirty="0" smtClean="0">
                <a:latin typeface="Helvetica"/>
                <a:cs typeface="Helvetica"/>
              </a:rPr>
              <a:t>Development and </a:t>
            </a:r>
          </a:p>
          <a:p>
            <a:pPr algn="ctr"/>
            <a:r>
              <a:rPr lang="en-US" sz="2600" dirty="0" smtClean="0">
                <a:latin typeface="Helvetica"/>
                <a:cs typeface="Helvetica"/>
              </a:rPr>
              <a:t>Calibration: Fuselage Section (Mat 58)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96992" y="1077166"/>
            <a:ext cx="4865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Mat 58 ERODS Parameters Study</a:t>
            </a:r>
            <a:endParaRPr lang="en-US" sz="2400" dirty="0">
              <a:latin typeface="Helvetica"/>
              <a:cs typeface="Helvetica"/>
            </a:endParaRPr>
          </a:p>
        </p:txBody>
      </p:sp>
      <p:pic>
        <p:nvPicPr>
          <p:cNvPr id="6" name="Picture 5" descr="image12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3" y="1462445"/>
            <a:ext cx="4114800" cy="4576273"/>
          </a:xfrm>
          <a:prstGeom prst="rect">
            <a:avLst/>
          </a:prstGeom>
        </p:spPr>
      </p:pic>
      <p:pic>
        <p:nvPicPr>
          <p:cNvPr id="7" name="Picture 6" descr="image13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29" y="1498730"/>
            <a:ext cx="4099399" cy="45399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9500" y="6048047"/>
            <a:ext cx="7904728" cy="400110"/>
          </a:xfrm>
          <a:prstGeom prst="rect">
            <a:avLst/>
          </a:prstGeom>
          <a:noFill/>
          <a:ln w="444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Best comparison with test displacement is shown for ERODS=0.075</a:t>
            </a:r>
            <a:endParaRPr lang="en-US" sz="20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38342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6992" y="120288"/>
            <a:ext cx="602269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>
                <a:latin typeface="Helvetica"/>
                <a:cs typeface="Helvetica"/>
              </a:rPr>
              <a:t>Finite Element Model </a:t>
            </a:r>
            <a:r>
              <a:rPr lang="en-US" sz="2600" dirty="0" smtClean="0">
                <a:latin typeface="Helvetica"/>
                <a:cs typeface="Helvetica"/>
              </a:rPr>
              <a:t>Development and </a:t>
            </a:r>
          </a:p>
          <a:p>
            <a:pPr algn="ctr"/>
            <a:r>
              <a:rPr lang="en-US" sz="2600" dirty="0" smtClean="0">
                <a:latin typeface="Helvetica"/>
                <a:cs typeface="Helvetica"/>
              </a:rPr>
              <a:t>Calibration: Fuselage Section (Mat 58)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0835" y="1107987"/>
            <a:ext cx="8626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Test-Analysis Comparisons for Mat 58 Model (ERODS=0.075)</a:t>
            </a:r>
            <a:endParaRPr lang="en-US" sz="2400" dirty="0">
              <a:latin typeface="Helvetica"/>
              <a:cs typeface="Helvetica"/>
            </a:endParaRPr>
          </a:p>
        </p:txBody>
      </p:sp>
      <p:pic>
        <p:nvPicPr>
          <p:cNvPr id="6" name="Picture 5" descr="image12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3" y="1515264"/>
            <a:ext cx="4114800" cy="45762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5714" y="6091537"/>
            <a:ext cx="7789537" cy="400110"/>
          </a:xfrm>
          <a:prstGeom prst="rect">
            <a:avLst/>
          </a:prstGeom>
          <a:noFill/>
          <a:ln w="444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Best comparison with photogrammetry results is for ERODS=0.075</a:t>
            </a:r>
            <a:endParaRPr lang="en-US" sz="2000" dirty="0">
              <a:latin typeface="Helvetica"/>
              <a:cs typeface="Helvetica"/>
            </a:endParaRPr>
          </a:p>
        </p:txBody>
      </p:sp>
      <p:pic>
        <p:nvPicPr>
          <p:cNvPr id="8" name="Picture 7" descr="image13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483" y="1515264"/>
            <a:ext cx="4120746" cy="458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004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6992" y="120288"/>
            <a:ext cx="602269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>
                <a:latin typeface="Helvetica"/>
                <a:cs typeface="Helvetica"/>
              </a:rPr>
              <a:t>Finite Element Model </a:t>
            </a:r>
            <a:r>
              <a:rPr lang="en-US" sz="2600" dirty="0" smtClean="0">
                <a:latin typeface="Helvetica"/>
                <a:cs typeface="Helvetica"/>
              </a:rPr>
              <a:t>Development and </a:t>
            </a:r>
          </a:p>
          <a:p>
            <a:pPr algn="ctr"/>
            <a:r>
              <a:rPr lang="en-US" sz="2600" dirty="0" smtClean="0">
                <a:latin typeface="Helvetica"/>
                <a:cs typeface="Helvetica"/>
              </a:rPr>
              <a:t>Calibration: Fuselage Section (Mat 58)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0835" y="1166001"/>
            <a:ext cx="8626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Test-Analysis Comparisons for Mat 58 Model (ERODS=0.075)</a:t>
            </a:r>
            <a:endParaRPr lang="en-US" sz="2400" dirty="0">
              <a:latin typeface="Helvetica"/>
              <a:cs typeface="Helvetica"/>
            </a:endParaRPr>
          </a:p>
        </p:txBody>
      </p:sp>
      <p:pic>
        <p:nvPicPr>
          <p:cNvPr id="6" name="Picture 5" descr="image1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60" y="1627666"/>
            <a:ext cx="4142317" cy="4510314"/>
          </a:xfrm>
          <a:prstGeom prst="rect">
            <a:avLst/>
          </a:prstGeom>
        </p:spPr>
      </p:pic>
      <p:pic>
        <p:nvPicPr>
          <p:cNvPr id="7" name="Picture 6" descr="image14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354" y="1627666"/>
            <a:ext cx="4135876" cy="45465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59074" y="6183328"/>
            <a:ext cx="2532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Portal mass responses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44753" y="6175285"/>
            <a:ext cx="183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Floor responses</a:t>
            </a:r>
            <a:endParaRPr lang="en-US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21911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6992" y="120288"/>
            <a:ext cx="602269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>
                <a:latin typeface="Helvetica"/>
                <a:cs typeface="Helvetica"/>
              </a:rPr>
              <a:t>Finite Element Model </a:t>
            </a:r>
            <a:r>
              <a:rPr lang="en-US" sz="2600" dirty="0" smtClean="0">
                <a:latin typeface="Helvetica"/>
                <a:cs typeface="Helvetica"/>
              </a:rPr>
              <a:t>Development and </a:t>
            </a:r>
          </a:p>
          <a:p>
            <a:pPr algn="ctr"/>
            <a:r>
              <a:rPr lang="en-US" sz="2600" dirty="0" smtClean="0">
                <a:latin typeface="Helvetica"/>
                <a:cs typeface="Helvetica"/>
              </a:rPr>
              <a:t>Calibration: Fuselage Section (Mat 58)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513" y="1166001"/>
            <a:ext cx="8826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Deformation Comparison: Mat 58 Model (ERODS=0.075) &amp; Test</a:t>
            </a:r>
            <a:endParaRPr lang="en-US" sz="2400" dirty="0">
              <a:latin typeface="Helvetica"/>
              <a:cs typeface="Helvetica"/>
            </a:endParaRPr>
          </a:p>
        </p:txBody>
      </p:sp>
      <p:pic>
        <p:nvPicPr>
          <p:cNvPr id="6" name="Picture 5" descr="image136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8" t="16633" r="19246" b="10577"/>
          <a:stretch/>
        </p:blipFill>
        <p:spPr>
          <a:xfrm>
            <a:off x="108513" y="1551280"/>
            <a:ext cx="4354630" cy="32904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6993" y="4918143"/>
            <a:ext cx="417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Mat 58 model (ERODS=0.075) at 0.1-s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76636" y="4918143"/>
            <a:ext cx="2943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Film-capture photo at 0.1-s</a:t>
            </a:r>
            <a:endParaRPr lang="en-US" dirty="0">
              <a:latin typeface="Helvetica"/>
              <a:cs typeface="Helvetica"/>
            </a:endParaRPr>
          </a:p>
        </p:txBody>
      </p:sp>
      <p:pic>
        <p:nvPicPr>
          <p:cNvPr id="9" name="Picture 8" descr="image118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1"/>
          <a:stretch/>
        </p:blipFill>
        <p:spPr>
          <a:xfrm>
            <a:off x="4563090" y="1627666"/>
            <a:ext cx="4435768" cy="329047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6965" y="5287475"/>
            <a:ext cx="8545929" cy="1015663"/>
          </a:xfrm>
          <a:prstGeom prst="rect">
            <a:avLst/>
          </a:prstGeom>
          <a:noFill/>
          <a:ln w="444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Even though the Mat 58 model with ERODS=0.075 shows the best </a:t>
            </a:r>
          </a:p>
          <a:p>
            <a:r>
              <a:rPr lang="en-US" sz="2000" dirty="0" smtClean="0">
                <a:latin typeface="Helvetica"/>
                <a:cs typeface="Helvetica"/>
              </a:rPr>
              <a:t>comparison with time history response data, the model with ERODS=0.06 </a:t>
            </a:r>
          </a:p>
          <a:p>
            <a:r>
              <a:rPr lang="en-US" sz="2000" dirty="0" smtClean="0">
                <a:latin typeface="Helvetica"/>
                <a:cs typeface="Helvetica"/>
              </a:rPr>
              <a:t>best matches the deformation response</a:t>
            </a:r>
            <a:endParaRPr lang="en-US" sz="20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95068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2451" y="120288"/>
            <a:ext cx="64717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/>
                <a:cs typeface="Helvetica"/>
              </a:rPr>
              <a:t>Finite Element Model </a:t>
            </a:r>
            <a:r>
              <a:rPr lang="en-US" sz="2800" dirty="0" smtClean="0">
                <a:latin typeface="Helvetica"/>
                <a:cs typeface="Helvetica"/>
              </a:rPr>
              <a:t>Development and  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Calibration: Subfloor Section</a:t>
            </a:r>
          </a:p>
        </p:txBody>
      </p:sp>
      <p:pic>
        <p:nvPicPr>
          <p:cNvPr id="5" name="Picture 4" descr="image007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1" t="15666" r="4960" b="15608"/>
          <a:stretch/>
        </p:blipFill>
        <p:spPr>
          <a:xfrm>
            <a:off x="127001" y="1600538"/>
            <a:ext cx="8941488" cy="51848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7001" y="1237120"/>
            <a:ext cx="5839384" cy="1323439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Model contains: 111,600 nodes;  109,000 shells; </a:t>
            </a:r>
          </a:p>
          <a:p>
            <a:r>
              <a:rPr lang="en-US" sz="2000" dirty="0" smtClean="0">
                <a:latin typeface="Helvetica"/>
                <a:cs typeface="Helvetica"/>
              </a:rPr>
              <a:t>  1,500 solids; 15 parts; and 5 material cards</a:t>
            </a:r>
          </a:p>
          <a:p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One automatic single surface contact defined</a:t>
            </a:r>
          </a:p>
          <a:p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0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000" dirty="0" smtClean="0">
                <a:latin typeface="Helvetica"/>
                <a:cs typeface="Helvetica"/>
                <a:sym typeface="Wingdings"/>
              </a:rPr>
              <a:t>Bottom nodes fixed, initial velocity= 264-in/s</a:t>
            </a:r>
            <a:endParaRPr lang="en-US" sz="20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20476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72451" y="120288"/>
            <a:ext cx="64717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/>
                <a:cs typeface="Helvetica"/>
              </a:rPr>
              <a:t>Finite Element Model </a:t>
            </a:r>
            <a:r>
              <a:rPr lang="en-US" sz="2800" dirty="0" smtClean="0">
                <a:latin typeface="Helvetica"/>
                <a:cs typeface="Helvetica"/>
              </a:rPr>
              <a:t>Development and  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Calibration: Subfloor Section (Mat 54)</a:t>
            </a:r>
          </a:p>
        </p:txBody>
      </p:sp>
      <p:pic>
        <p:nvPicPr>
          <p:cNvPr id="6" name="Picture 5" descr="image01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1" t="34023" r="30556" b="17791"/>
          <a:stretch/>
        </p:blipFill>
        <p:spPr>
          <a:xfrm>
            <a:off x="199572" y="1182523"/>
            <a:ext cx="3907908" cy="2009081"/>
          </a:xfrm>
          <a:prstGeom prst="rect">
            <a:avLst/>
          </a:prstGeom>
        </p:spPr>
      </p:pic>
      <p:pic>
        <p:nvPicPr>
          <p:cNvPr id="7" name="Picture 6" descr="image015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5" t="38430" r="30754" b="18380"/>
          <a:stretch/>
        </p:blipFill>
        <p:spPr>
          <a:xfrm>
            <a:off x="4789715" y="1182523"/>
            <a:ext cx="4144142" cy="1940092"/>
          </a:xfrm>
          <a:prstGeom prst="rect">
            <a:avLst/>
          </a:prstGeom>
        </p:spPr>
      </p:pic>
      <p:pic>
        <p:nvPicPr>
          <p:cNvPr id="8" name="Picture 7" descr="image017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t="42544" r="30357" b="13678"/>
          <a:stretch/>
        </p:blipFill>
        <p:spPr>
          <a:xfrm>
            <a:off x="85594" y="3282319"/>
            <a:ext cx="4191000" cy="1892299"/>
          </a:xfrm>
          <a:prstGeom prst="rect">
            <a:avLst/>
          </a:prstGeom>
        </p:spPr>
      </p:pic>
      <p:pic>
        <p:nvPicPr>
          <p:cNvPr id="9" name="Picture 8" descr="image019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9" t="48714" r="28770" b="17204"/>
          <a:stretch/>
        </p:blipFill>
        <p:spPr>
          <a:xfrm>
            <a:off x="4880429" y="3282319"/>
            <a:ext cx="4263571" cy="1540729"/>
          </a:xfrm>
          <a:prstGeom prst="rect">
            <a:avLst/>
          </a:prstGeom>
        </p:spPr>
      </p:pic>
      <p:pic>
        <p:nvPicPr>
          <p:cNvPr id="10" name="Picture 9" descr="image021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0" t="52534" r="30952" b="18085"/>
          <a:stretch/>
        </p:blipFill>
        <p:spPr>
          <a:xfrm>
            <a:off x="1796142" y="4898571"/>
            <a:ext cx="5733143" cy="181428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228733" y="2986545"/>
            <a:ext cx="13516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T=0.036-s</a:t>
            </a:r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90657" y="4823048"/>
            <a:ext cx="13516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T=0.054-s</a:t>
            </a:r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76435" y="4622993"/>
            <a:ext cx="13516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T=0.072-s</a:t>
            </a:r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90657" y="2991549"/>
            <a:ext cx="13516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T=0.018-s</a:t>
            </a:r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20835" y="6457890"/>
            <a:ext cx="12039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/>
                <a:cs typeface="Helvetica"/>
              </a:rPr>
              <a:t>T=0.09-s</a:t>
            </a:r>
            <a:endParaRPr lang="en-US" sz="20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712679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2451" y="120288"/>
            <a:ext cx="64717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/>
                <a:cs typeface="Helvetica"/>
              </a:rPr>
              <a:t>Finite Element Model </a:t>
            </a:r>
            <a:r>
              <a:rPr lang="en-US" sz="2800" dirty="0" smtClean="0">
                <a:latin typeface="Helvetica"/>
                <a:cs typeface="Helvetica"/>
              </a:rPr>
              <a:t>Development and  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Calibration: Subfloor Section</a:t>
            </a:r>
          </a:p>
        </p:txBody>
      </p:sp>
      <p:pic>
        <p:nvPicPr>
          <p:cNvPr id="5" name="Picture 4" descr="image0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10" y="1534195"/>
            <a:ext cx="3790616" cy="4127367"/>
          </a:xfrm>
          <a:prstGeom prst="rect">
            <a:avLst/>
          </a:prstGeom>
        </p:spPr>
      </p:pic>
      <p:pic>
        <p:nvPicPr>
          <p:cNvPr id="6" name="Picture 5" descr="image0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651" y="1505851"/>
            <a:ext cx="3743863" cy="41338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5856" y="5625135"/>
            <a:ext cx="8434896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/>
                <a:cs typeface="Helvetica"/>
                <a:sym typeface="Wingdings"/>
              </a:rPr>
              <a:t>A</a:t>
            </a:r>
            <a:r>
              <a:rPr lang="en-US" dirty="0" smtClean="0">
                <a:latin typeface="Helvetica"/>
                <a:cs typeface="Helvetica"/>
                <a:sym typeface="Wingdings"/>
              </a:rPr>
              <a:t>ccelerometers failed or over-ranged due to metal on metal contact</a:t>
            </a:r>
          </a:p>
          <a:p>
            <a:r>
              <a:rPr lang="en-US" dirty="0">
                <a:latin typeface="Helvetica"/>
                <a:cs typeface="Helvetica"/>
              </a:rPr>
              <a:t>T</a:t>
            </a:r>
            <a:r>
              <a:rPr lang="en-US" dirty="0" smtClean="0">
                <a:latin typeface="Helvetica"/>
                <a:cs typeface="Helvetica"/>
              </a:rPr>
              <a:t>est </a:t>
            </a:r>
            <a:r>
              <a:rPr lang="en-US" dirty="0" smtClean="0">
                <a:latin typeface="Helvetica"/>
                <a:cs typeface="Helvetica"/>
              </a:rPr>
              <a:t>and </a:t>
            </a:r>
            <a:r>
              <a:rPr lang="en-US" dirty="0" smtClean="0">
                <a:latin typeface="Helvetica"/>
                <a:cs typeface="Helvetica"/>
              </a:rPr>
              <a:t>analysis agreement </a:t>
            </a:r>
            <a:r>
              <a:rPr lang="en-US" dirty="0" smtClean="0">
                <a:latin typeface="Helvetica"/>
                <a:cs typeface="Helvetica"/>
              </a:rPr>
              <a:t>for Mat 54 is </a:t>
            </a:r>
            <a:r>
              <a:rPr lang="en-US" dirty="0" smtClean="0">
                <a:latin typeface="Helvetica"/>
                <a:cs typeface="Helvetica"/>
              </a:rPr>
              <a:t>poor due to complete model collapse</a:t>
            </a:r>
            <a:endParaRPr lang="en-US" dirty="0" smtClean="0">
              <a:latin typeface="Helvetica"/>
              <a:cs typeface="Helvetica"/>
            </a:endParaRPr>
          </a:p>
          <a:p>
            <a:r>
              <a:rPr lang="en-US" dirty="0" smtClean="0">
                <a:latin typeface="Helvetica"/>
                <a:cs typeface="Helvetica"/>
              </a:rPr>
              <a:t>Velocity </a:t>
            </a:r>
            <a:r>
              <a:rPr lang="en-US" dirty="0" smtClean="0">
                <a:latin typeface="Helvetica"/>
                <a:cs typeface="Helvetica"/>
              </a:rPr>
              <a:t>response indicates that </a:t>
            </a:r>
            <a:r>
              <a:rPr lang="en-US" dirty="0" smtClean="0">
                <a:latin typeface="Helvetica"/>
                <a:cs typeface="Helvetica"/>
              </a:rPr>
              <a:t>model dissipates too little </a:t>
            </a:r>
            <a:r>
              <a:rPr lang="en-US" dirty="0" smtClean="0">
                <a:latin typeface="Helvetica"/>
                <a:cs typeface="Helvetica"/>
              </a:rPr>
              <a:t>kinetic energy</a:t>
            </a:r>
            <a:endParaRPr lang="en-US" dirty="0" smtClean="0">
              <a:latin typeface="Helvetica"/>
              <a:cs typeface="Helvetica"/>
            </a:endParaRPr>
          </a:p>
          <a:p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23557" y="1159525"/>
            <a:ext cx="6291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Test-Analysis Comparisons for Mat 54 Model</a:t>
            </a:r>
            <a:endParaRPr lang="en-US" sz="24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42628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2451" y="120288"/>
            <a:ext cx="64717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/>
                <a:cs typeface="Helvetica"/>
              </a:rPr>
              <a:t>Finite Element Model </a:t>
            </a:r>
            <a:r>
              <a:rPr lang="en-US" sz="2800" dirty="0" smtClean="0">
                <a:latin typeface="Helvetica"/>
                <a:cs typeface="Helvetica"/>
              </a:rPr>
              <a:t>Development and  </a:t>
            </a:r>
          </a:p>
          <a:p>
            <a:pPr algn="ctr"/>
            <a:r>
              <a:rPr lang="en-US" sz="2800" dirty="0" smtClean="0">
                <a:latin typeface="Helvetica"/>
                <a:cs typeface="Helvetica"/>
              </a:rPr>
              <a:t>Calibration: Subfloor Section (Mat 58)</a:t>
            </a:r>
          </a:p>
        </p:txBody>
      </p:sp>
      <p:pic>
        <p:nvPicPr>
          <p:cNvPr id="5" name="Picture 4" descr="image03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44" y="1596570"/>
            <a:ext cx="4064001" cy="4385811"/>
          </a:xfrm>
          <a:prstGeom prst="rect">
            <a:avLst/>
          </a:prstGeom>
        </p:spPr>
      </p:pic>
      <p:pic>
        <p:nvPicPr>
          <p:cNvPr id="6" name="Picture 5" descr="image04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327" y="1578427"/>
            <a:ext cx="3927044" cy="43858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31565" y="1177668"/>
            <a:ext cx="4888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Helvetica"/>
                <a:cs typeface="Helvetica"/>
              </a:rPr>
              <a:t>Mat 58 ERODS Parameter Study</a:t>
            </a:r>
            <a:endParaRPr lang="en-US" sz="2400" dirty="0">
              <a:latin typeface="Helvetica"/>
              <a:cs typeface="Helvetic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21" y="6018981"/>
            <a:ext cx="8496612" cy="707886"/>
          </a:xfrm>
          <a:prstGeom prst="rect">
            <a:avLst/>
          </a:prstGeom>
          <a:noFill/>
          <a:ln w="444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Helvetica"/>
                <a:cs typeface="Helvetica"/>
              </a:rPr>
              <a:t>ERODS = 0.1 demonstrates excellent agreement with </a:t>
            </a:r>
            <a:r>
              <a:rPr lang="en-US" sz="2000" dirty="0" smtClean="0">
                <a:latin typeface="Helvetica"/>
                <a:cs typeface="Helvetica"/>
              </a:rPr>
              <a:t>test displacement</a:t>
            </a:r>
          </a:p>
          <a:p>
            <a:pPr algn="ctr"/>
            <a:r>
              <a:rPr lang="en-US" sz="2000" dirty="0" smtClean="0">
                <a:latin typeface="Helvetica"/>
                <a:cs typeface="Helvetica"/>
              </a:rPr>
              <a:t> </a:t>
            </a:r>
            <a:r>
              <a:rPr lang="en-US" sz="2000" dirty="0" smtClean="0">
                <a:latin typeface="Helvetica"/>
                <a:cs typeface="Helvetica"/>
              </a:rPr>
              <a:t>up to </a:t>
            </a:r>
            <a:r>
              <a:rPr lang="en-US" sz="2000" dirty="0" smtClean="0">
                <a:latin typeface="Helvetica"/>
                <a:cs typeface="Helvetica"/>
              </a:rPr>
              <a:t>10</a:t>
            </a:r>
            <a:r>
              <a:rPr lang="en-US" sz="2000" dirty="0" smtClean="0">
                <a:latin typeface="Helvetica"/>
                <a:cs typeface="Helvetica"/>
              </a:rPr>
              <a:t>-in. of </a:t>
            </a:r>
            <a:r>
              <a:rPr lang="en-US" sz="2000" dirty="0" smtClean="0">
                <a:latin typeface="Helvetica"/>
                <a:cs typeface="Helvetica"/>
              </a:rPr>
              <a:t>displacement.  However, delamination was not considered.</a:t>
            </a:r>
            <a:endParaRPr lang="en-US" sz="20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138937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50584" y="221365"/>
            <a:ext cx="2140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Helvetica"/>
                <a:cs typeface="Helvetica"/>
              </a:rPr>
              <a:t>Conclusions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6928" y="1174981"/>
            <a:ext cx="8972465" cy="6186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charset="0"/>
              <a:buChar char=""/>
            </a:pP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Finite element models were developed and simulations were</a:t>
            </a:r>
          </a:p>
          <a:p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 executed using LS-DYNA V971R6.0.0 on Linux workstations.</a:t>
            </a:r>
          </a:p>
          <a:p>
            <a:endParaRPr lang="en-US" sz="1400" dirty="0">
              <a:latin typeface="Helvetica"/>
              <a:ea typeface="Wingdings"/>
              <a:cs typeface="Helvetica"/>
              <a:sym typeface="Wingdings"/>
            </a:endParaRPr>
          </a:p>
          <a:p>
            <a:r>
              <a:rPr lang="en-US" sz="2300" dirty="0"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300" dirty="0">
                <a:latin typeface="Helvetica"/>
                <a:cs typeface="Helvetica"/>
                <a:sym typeface="Wingdings"/>
              </a:rPr>
              <a:t> </a:t>
            </a:r>
            <a:r>
              <a:rPr lang="en-US" sz="2300" dirty="0" smtClean="0">
                <a:latin typeface="Helvetica"/>
                <a:cs typeface="Helvetica"/>
                <a:sym typeface="Wingdings"/>
              </a:rPr>
              <a:t>Two </a:t>
            </a:r>
            <a:r>
              <a:rPr lang="en-US" sz="2300" dirty="0" smtClean="0">
                <a:latin typeface="Helvetica"/>
                <a:cs typeface="Helvetica"/>
              </a:rPr>
              <a:t>LS</a:t>
            </a:r>
            <a:r>
              <a:rPr lang="en-US" sz="2300" dirty="0">
                <a:latin typeface="Helvetica"/>
                <a:cs typeface="Helvetica"/>
              </a:rPr>
              <a:t>-DYNA </a:t>
            </a:r>
            <a:r>
              <a:rPr lang="en-US" sz="2300" dirty="0" smtClean="0">
                <a:latin typeface="Helvetica"/>
                <a:cs typeface="Helvetica"/>
              </a:rPr>
              <a:t>material models (Mat 54, a progressive </a:t>
            </a:r>
          </a:p>
          <a:p>
            <a:r>
              <a:rPr lang="en-US" sz="2300" dirty="0">
                <a:latin typeface="Helvetica"/>
                <a:cs typeface="Helvetica"/>
              </a:rPr>
              <a:t> </a:t>
            </a:r>
            <a:r>
              <a:rPr lang="en-US" sz="2300" dirty="0" smtClean="0">
                <a:latin typeface="Helvetica"/>
                <a:cs typeface="Helvetica"/>
              </a:rPr>
              <a:t>  damage model based on the Chang-Chang failure criterion,</a:t>
            </a:r>
          </a:p>
          <a:p>
            <a:r>
              <a:rPr lang="en-US" sz="2300" dirty="0">
                <a:latin typeface="Helvetica"/>
                <a:cs typeface="Helvetica"/>
              </a:rPr>
              <a:t> </a:t>
            </a:r>
            <a:r>
              <a:rPr lang="en-US" sz="2300" dirty="0" smtClean="0">
                <a:latin typeface="Helvetica"/>
                <a:cs typeface="Helvetica"/>
              </a:rPr>
              <a:t>  and Mat 58, a continuum damage mechanics model) were</a:t>
            </a:r>
          </a:p>
          <a:p>
            <a:r>
              <a:rPr lang="en-US" sz="2300" dirty="0">
                <a:latin typeface="Helvetica"/>
                <a:cs typeface="Helvetica"/>
              </a:rPr>
              <a:t> </a:t>
            </a:r>
            <a:r>
              <a:rPr lang="en-US" sz="2300" dirty="0" smtClean="0">
                <a:latin typeface="Helvetica"/>
                <a:cs typeface="Helvetica"/>
              </a:rPr>
              <a:t>  evaluated to assess their capability in predicting </a:t>
            </a:r>
            <a:r>
              <a:rPr lang="en-US" sz="2300" dirty="0">
                <a:latin typeface="Helvetica"/>
                <a:cs typeface="Helvetica"/>
              </a:rPr>
              <a:t>the </a:t>
            </a:r>
            <a:endParaRPr lang="en-US" sz="2300" dirty="0" smtClean="0">
              <a:latin typeface="Helvetica"/>
              <a:cs typeface="Helvetica"/>
            </a:endParaRPr>
          </a:p>
          <a:p>
            <a:r>
              <a:rPr lang="en-US" sz="2300" dirty="0">
                <a:latin typeface="Helvetica"/>
                <a:cs typeface="Helvetica"/>
              </a:rPr>
              <a:t> </a:t>
            </a:r>
            <a:r>
              <a:rPr lang="en-US" sz="2300" dirty="0" smtClean="0">
                <a:latin typeface="Helvetica"/>
                <a:cs typeface="Helvetica"/>
              </a:rPr>
              <a:t>  structural response </a:t>
            </a:r>
            <a:r>
              <a:rPr lang="en-US" sz="2300" dirty="0">
                <a:latin typeface="Helvetica"/>
                <a:cs typeface="Helvetica"/>
              </a:rPr>
              <a:t>of </a:t>
            </a:r>
            <a:r>
              <a:rPr lang="en-US" sz="2300" dirty="0" smtClean="0">
                <a:latin typeface="Helvetica"/>
                <a:cs typeface="Helvetica"/>
              </a:rPr>
              <a:t>the composite airframe impact </a:t>
            </a:r>
            <a:r>
              <a:rPr lang="en-US" sz="2300" dirty="0">
                <a:latin typeface="Helvetica"/>
                <a:cs typeface="Helvetica"/>
              </a:rPr>
              <a:t>loads, </a:t>
            </a:r>
            <a:endParaRPr lang="en-US" sz="2300" dirty="0" smtClean="0">
              <a:latin typeface="Helvetica"/>
              <a:cs typeface="Helvetica"/>
            </a:endParaRPr>
          </a:p>
          <a:p>
            <a:r>
              <a:rPr lang="en-US" sz="2300" dirty="0">
                <a:latin typeface="Helvetica"/>
                <a:cs typeface="Helvetica"/>
              </a:rPr>
              <a:t> </a:t>
            </a:r>
            <a:r>
              <a:rPr lang="en-US" sz="2300" dirty="0" smtClean="0">
                <a:latin typeface="Helvetica"/>
                <a:cs typeface="Helvetica"/>
              </a:rPr>
              <a:t>  including </a:t>
            </a:r>
            <a:r>
              <a:rPr lang="en-US" sz="2300" dirty="0">
                <a:latin typeface="Helvetica"/>
                <a:cs typeface="Helvetica"/>
              </a:rPr>
              <a:t>damage initiation </a:t>
            </a:r>
            <a:r>
              <a:rPr lang="en-US" sz="2300" dirty="0" smtClean="0">
                <a:latin typeface="Helvetica"/>
                <a:cs typeface="Helvetica"/>
              </a:rPr>
              <a:t>and progressive failure.</a:t>
            </a:r>
          </a:p>
          <a:p>
            <a:endParaRPr lang="en-US" sz="1400" dirty="0">
              <a:latin typeface="Helvetica"/>
              <a:ea typeface="Wingdings"/>
              <a:cs typeface="Helvetica"/>
              <a:sym typeface="Wingdings"/>
            </a:endParaRPr>
          </a:p>
          <a:p>
            <a:pPr marL="342900" indent="-342900">
              <a:buFont typeface="Wingdings" charset="0"/>
              <a:buChar char=""/>
            </a:pPr>
            <a:r>
              <a:rPr lang="en-US" sz="2300" dirty="0" smtClean="0">
                <a:latin typeface="Helvetica"/>
                <a:cs typeface="Helvetica"/>
                <a:sym typeface="Wingdings"/>
              </a:rPr>
              <a:t>Both </a:t>
            </a:r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t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he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Mat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54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and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Mat 58 pre-test models of the fuselage </a:t>
            </a:r>
          </a:p>
          <a:p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 test correlated well with the test response.</a:t>
            </a:r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However,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the Mat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54</a:t>
            </a:r>
          </a:p>
          <a:p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 model of the subfloor disintegrated.  The Mat 58 model gave</a:t>
            </a:r>
          </a:p>
          <a:p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  reasonable results for both tests for an element erosion value</a:t>
            </a:r>
          </a:p>
          <a:p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  (ERODS)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of from 0.06 to 0.1. 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An ERODS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value of 0.1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has</a:t>
            </a:r>
          </a:p>
          <a:p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 been found to be reasonable for many dynamic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models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.</a:t>
            </a:r>
            <a:endParaRPr lang="en-US" sz="2300" dirty="0" smtClean="0">
              <a:latin typeface="Helvetica"/>
              <a:ea typeface="Wingdings"/>
              <a:cs typeface="Helvetica"/>
              <a:sym typeface="Wingdings"/>
            </a:endParaRPr>
          </a:p>
          <a:p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</a:t>
            </a:r>
          </a:p>
          <a:p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</a:t>
            </a:r>
            <a:endParaRPr lang="en-US" sz="23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93841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50584" y="221365"/>
            <a:ext cx="2140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Helvetica"/>
                <a:cs typeface="Helvetica"/>
              </a:rPr>
              <a:t>Conclusions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9928" y="1174981"/>
            <a:ext cx="8923211" cy="27853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>
              <a:latin typeface="Helvetica"/>
              <a:ea typeface="Wingdings"/>
              <a:cs typeface="Helvetica"/>
              <a:sym typeface="Wingdings"/>
            </a:endParaRPr>
          </a:p>
          <a:p>
            <a:pPr marL="342900" indent="-342900">
              <a:buFont typeface="Wingdings" charset="0"/>
              <a:buChar char=""/>
            </a:pPr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N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one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of the models were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set up to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predicting the massive</a:t>
            </a:r>
            <a:endParaRPr lang="en-US" sz="2300" dirty="0" smtClean="0">
              <a:latin typeface="Helvetica"/>
              <a:ea typeface="Wingdings"/>
              <a:cs typeface="Helvetica"/>
              <a:sym typeface="Wingdings"/>
            </a:endParaRPr>
          </a:p>
          <a:p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delamination that occurred in the highly destructive subfloor test.  </a:t>
            </a:r>
          </a:p>
          <a:p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A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much more complex model would be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required to predict </a:t>
            </a:r>
          </a:p>
          <a:p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 delamination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with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ply-by-ply peel strengths captured in the </a:t>
            </a:r>
            <a:endParaRPr lang="en-US" sz="2300" dirty="0" smtClean="0">
              <a:latin typeface="Helvetica"/>
              <a:ea typeface="Wingdings"/>
              <a:cs typeface="Helvetica"/>
              <a:sym typeface="Wingdings"/>
            </a:endParaRPr>
          </a:p>
          <a:p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material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model,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or with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spot-welds with tie-breaks at each node. </a:t>
            </a:r>
            <a:endParaRPr lang="en-US" sz="2300" dirty="0" smtClean="0">
              <a:latin typeface="Helvetica"/>
              <a:ea typeface="Wingdings"/>
              <a:cs typeface="Helvetica"/>
              <a:sym typeface="Wingdings"/>
            </a:endParaRPr>
          </a:p>
          <a:p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Fortunately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,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delamination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does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not play a major role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for many</a:t>
            </a:r>
          </a:p>
          <a:p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 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impact scenarios.</a:t>
            </a:r>
            <a:endParaRPr lang="en-US" sz="2300" dirty="0" smtClean="0">
              <a:latin typeface="Helvetica"/>
              <a:ea typeface="Wingdings"/>
              <a:cs typeface="Helvetica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281435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1746" y="482975"/>
            <a:ext cx="32983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Helvetica"/>
                <a:cs typeface="Helvetica"/>
              </a:rPr>
              <a:t>Acknowledgements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9928" y="1320123"/>
            <a:ext cx="8811389" cy="54014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We would like to thank:</a:t>
            </a:r>
          </a:p>
          <a:p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	- US Army Aviation Applied Technology Directorate (AATD) for</a:t>
            </a:r>
          </a:p>
          <a:p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	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providing the SARAP TVA</a:t>
            </a:r>
          </a:p>
          <a:p>
            <a:endParaRPr lang="en-US" sz="2300" dirty="0">
              <a:latin typeface="Helvetica"/>
              <a:ea typeface="Wingdings"/>
              <a:cs typeface="Helvetica"/>
              <a:sym typeface="Wingdings"/>
            </a:endParaRPr>
          </a:p>
          <a:p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	- Charles Clarke, Brian Wilson, and Joe </a:t>
            </a:r>
            <a:r>
              <a:rPr lang="en-US" sz="2300" dirty="0" err="1" smtClean="0">
                <a:latin typeface="Helvetica"/>
                <a:ea typeface="Wingdings"/>
                <a:cs typeface="Helvetica"/>
                <a:sym typeface="Wingdings"/>
              </a:rPr>
              <a:t>Shen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of Sikorsky for</a:t>
            </a:r>
          </a:p>
          <a:p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	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providing baseline finite element models, and for many helpful</a:t>
            </a:r>
          </a:p>
          <a:p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	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conversations related to testing and simulation</a:t>
            </a:r>
          </a:p>
          <a:p>
            <a:endParaRPr lang="en-US" sz="2300" dirty="0">
              <a:latin typeface="Helvetica"/>
              <a:ea typeface="Wingdings"/>
              <a:cs typeface="Helvetica"/>
              <a:sym typeface="Wingdings"/>
            </a:endParaRPr>
          </a:p>
          <a:p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	- NASA technicians for assistance in conducting impact </a:t>
            </a:r>
          </a:p>
          <a:p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	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testing, including instrumentation and test set-up</a:t>
            </a:r>
          </a:p>
          <a:p>
            <a:endParaRPr lang="en-US" sz="2300" dirty="0">
              <a:latin typeface="Helvetica"/>
              <a:ea typeface="Wingdings"/>
              <a:cs typeface="Helvetica"/>
              <a:sym typeface="Wingdings"/>
            </a:endParaRPr>
          </a:p>
          <a:p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	- Members of the NASA Nondestructive Evaluation Services</a:t>
            </a:r>
          </a:p>
          <a:p>
            <a:r>
              <a:rPr lang="en-US" sz="2300" dirty="0">
                <a:latin typeface="Helvetica"/>
                <a:ea typeface="Wingdings"/>
                <a:cs typeface="Helvetica"/>
                <a:sym typeface="Wingdings"/>
              </a:rPr>
              <a:t>	</a:t>
            </a:r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  Branch who performed the NDE assessment</a:t>
            </a:r>
          </a:p>
          <a:p>
            <a:endParaRPr lang="en-US" sz="2300" dirty="0">
              <a:latin typeface="Helvetica"/>
              <a:ea typeface="Wingdings"/>
              <a:cs typeface="Helvetica"/>
              <a:sym typeface="Wingdings"/>
            </a:endParaRPr>
          </a:p>
          <a:p>
            <a:r>
              <a:rPr lang="en-US" sz="2300" dirty="0" smtClean="0">
                <a:latin typeface="Helvetica"/>
                <a:ea typeface="Wingdings"/>
                <a:cs typeface="Helvetica"/>
                <a:sym typeface="Wingdings"/>
              </a:rPr>
              <a:t>	</a:t>
            </a:r>
            <a:endParaRPr lang="en-US" sz="23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016560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34447</TotalTime>
  <Words>1137</Words>
  <Application>Microsoft Macintosh PowerPoint</Application>
  <PresentationFormat>On-screen Show (4:3)</PresentationFormat>
  <Paragraphs>198</Paragraphs>
  <Slides>30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ODIN</dc:creator>
  <cp:lastModifiedBy>ODIN</cp:lastModifiedBy>
  <cp:revision>64</cp:revision>
  <cp:lastPrinted>2013-11-05T22:19:52Z</cp:lastPrinted>
  <dcterms:created xsi:type="dcterms:W3CDTF">2013-09-09T18:32:59Z</dcterms:created>
  <dcterms:modified xsi:type="dcterms:W3CDTF">2013-11-06T17:56:18Z</dcterms:modified>
</cp:coreProperties>
</file>