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78" r:id="rId9"/>
    <p:sldId id="282" r:id="rId10"/>
    <p:sldId id="283" r:id="rId11"/>
    <p:sldId id="309" r:id="rId12"/>
    <p:sldId id="312" r:id="rId13"/>
    <p:sldId id="314" r:id="rId14"/>
    <p:sldId id="290" r:id="rId15"/>
    <p:sldId id="296" r:id="rId16"/>
    <p:sldId id="297" r:id="rId17"/>
    <p:sldId id="319" r:id="rId18"/>
    <p:sldId id="325" r:id="rId19"/>
    <p:sldId id="327" r:id="rId20"/>
    <p:sldId id="299" r:id="rId21"/>
    <p:sldId id="306" r:id="rId22"/>
    <p:sldId id="328" r:id="rId23"/>
    <p:sldId id="336" r:id="rId24"/>
    <p:sldId id="338" r:id="rId25"/>
    <p:sldId id="339" r:id="rId26"/>
    <p:sldId id="341" r:id="rId27"/>
    <p:sldId id="345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CC"/>
    <a:srgbClr val="82BEFF"/>
    <a:srgbClr val="12A642"/>
    <a:srgbClr val="ECCA08"/>
    <a:srgbClr val="0671FF"/>
    <a:srgbClr val="A820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756" autoAdjust="0"/>
  </p:normalViewPr>
  <p:slideViewPr>
    <p:cSldViewPr snapToGrid="0" snapToObjects="1">
      <p:cViewPr>
        <p:scale>
          <a:sx n="70" d="100"/>
          <a:sy n="70" d="100"/>
        </p:scale>
        <p:origin x="-1164" y="-9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6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97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5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40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4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312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471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97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511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025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3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EF142-399F-9A48-BD8A-4C93A60C344F}" type="datetimeFigureOut">
              <a:rPr lang="en-US" smtClean="0"/>
              <a:t>11/1/2013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9285-01CB-E345-95CA-ABA7EAE188C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70557"/>
            <a:ext cx="893629" cy="71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5"/>
          <p:cNvSpPr txBox="1">
            <a:spLocks noChangeArrowheads="1"/>
          </p:cNvSpPr>
          <p:nvPr userDrawn="1"/>
        </p:nvSpPr>
        <p:spPr bwMode="auto">
          <a:xfrm>
            <a:off x="-49564" y="740928"/>
            <a:ext cx="205334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Langley Research Center</a:t>
            </a:r>
            <a:endParaRPr lang="en-US" sz="1100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cxnSp>
        <p:nvCxnSpPr>
          <p:cNvPr id="10" name="Straight Connector 9"/>
          <p:cNvCxnSpPr/>
          <p:nvPr userDrawn="1"/>
        </p:nvCxnSpPr>
        <p:spPr bwMode="auto">
          <a:xfrm>
            <a:off x="0" y="1124967"/>
            <a:ext cx="9144000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1333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tiff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 bwMode="auto">
          <a:xfrm>
            <a:off x="0" y="1723584"/>
            <a:ext cx="9144000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Picture 7" descr="Nasa_jmr_compoun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322" y="3452499"/>
            <a:ext cx="2502319" cy="1434077"/>
          </a:xfrm>
          <a:prstGeom prst="rect">
            <a:avLst/>
          </a:prstGeom>
        </p:spPr>
      </p:pic>
      <p:pic>
        <p:nvPicPr>
          <p:cNvPr id="9" name="Picture 8" descr="NASA Xv15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6150" y="3942270"/>
            <a:ext cx="2211004" cy="1234070"/>
          </a:xfrm>
          <a:prstGeom prst="rect">
            <a:avLst/>
          </a:prstGeom>
        </p:spPr>
      </p:pic>
      <p:pic>
        <p:nvPicPr>
          <p:cNvPr id="11" name="Picture 10" descr="AC92-0536-33.jpe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4643" y="3071275"/>
            <a:ext cx="2189597" cy="747106"/>
          </a:xfrm>
          <a:prstGeom prst="rect">
            <a:avLst/>
          </a:prstGeom>
        </p:spPr>
      </p:pic>
      <p:pic>
        <p:nvPicPr>
          <p:cNvPr id="12" name="Picture 11" descr="M430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5957" y="1832442"/>
            <a:ext cx="2157944" cy="111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76213" y="1159829"/>
            <a:ext cx="8955246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Simulating the Impact Response of Composite Airframe Components</a:t>
            </a:r>
            <a:endParaRPr lang="en-US" sz="2400" dirty="0"/>
          </a:p>
          <a:p>
            <a:endParaRPr lang="en-US" sz="2300" dirty="0">
              <a:latin typeface="Helvetica"/>
              <a:cs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3071" y="1846553"/>
            <a:ext cx="45833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Karen E. Jackson, Ph.D.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Structural Dynamics Branch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NASA Langley Research Center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Hampton, VA</a:t>
            </a:r>
            <a:endParaRPr lang="en-US" sz="2400" dirty="0">
              <a:latin typeface="Helvetica"/>
              <a:cs typeface="Helvetica"/>
            </a:endParaRPr>
          </a:p>
        </p:txBody>
      </p:sp>
      <p:pic>
        <p:nvPicPr>
          <p:cNvPr id="17" name="Picture 16" descr="NASA_Compound.tiff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5626" y="5424714"/>
            <a:ext cx="1886258" cy="1433286"/>
          </a:xfrm>
          <a:prstGeom prst="rect">
            <a:avLst/>
          </a:prstGeom>
          <a:noFill/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213" y="4517571"/>
            <a:ext cx="2260712" cy="129603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06180" y="5251347"/>
            <a:ext cx="492374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7</a:t>
            </a:r>
            <a:r>
              <a:rPr lang="en-US" sz="2400" baseline="30000" dirty="0" smtClean="0">
                <a:latin typeface="Helvetica"/>
                <a:cs typeface="Helvetica"/>
              </a:rPr>
              <a:t>th</a:t>
            </a:r>
            <a:r>
              <a:rPr lang="en-US" sz="2400" dirty="0" smtClean="0">
                <a:latin typeface="Helvetica"/>
                <a:cs typeface="Helvetica"/>
              </a:rPr>
              <a:t> Triennial Aircraft Fire and Cabin 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Safety Research Conference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December 2-5, 2013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Philadelphia, PA</a:t>
            </a:r>
          </a:p>
        </p:txBody>
      </p:sp>
    </p:spTree>
    <p:extLst>
      <p:ext uri="{BB962C8B-B14F-4D97-AF65-F5344CB8AC3E}">
        <p14:creationId xmlns:p14="http://schemas.microsoft.com/office/powerpoint/2010/main" val="107157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90186" y="303449"/>
            <a:ext cx="148490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"/>
                <a:cs typeface="Helvetica"/>
              </a:rPr>
              <a:t>Outline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574" y="1507964"/>
            <a:ext cx="815238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6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600" dirty="0" smtClean="0">
                <a:latin typeface="Helvetica"/>
                <a:cs typeface="Helvetica"/>
              </a:rPr>
              <a:t>Background Information</a:t>
            </a:r>
          </a:p>
          <a:p>
            <a:endParaRPr lang="en-US" sz="1200" dirty="0" smtClean="0">
              <a:latin typeface="Helvetica"/>
              <a:cs typeface="Helvetica"/>
            </a:endParaRPr>
          </a:p>
          <a:p>
            <a:r>
              <a:rPr lang="en-US" sz="26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600" dirty="0" smtClean="0">
                <a:latin typeface="Helvetica"/>
                <a:cs typeface="Helvetica"/>
                <a:sym typeface="Wingdings"/>
              </a:rPr>
              <a:t> </a:t>
            </a:r>
            <a:r>
              <a:rPr lang="en-US" sz="2600" dirty="0" smtClean="0">
                <a:latin typeface="Helvetica"/>
                <a:cs typeface="Helvetica"/>
              </a:rPr>
              <a:t>Approach</a:t>
            </a:r>
          </a:p>
          <a:p>
            <a:endParaRPr lang="en-US" sz="1200" dirty="0">
              <a:latin typeface="Helvetica"/>
              <a:cs typeface="Helvetica"/>
            </a:endParaRPr>
          </a:p>
          <a:p>
            <a:r>
              <a:rPr lang="en-US" sz="2600" dirty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6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600" dirty="0" smtClean="0">
                <a:latin typeface="Helvetica"/>
                <a:cs typeface="Helvetica"/>
              </a:rPr>
              <a:t>Objectives</a:t>
            </a:r>
          </a:p>
          <a:p>
            <a:endParaRPr lang="en-US" sz="1200" dirty="0" smtClean="0">
              <a:latin typeface="Helvetica"/>
              <a:cs typeface="Helvetica"/>
            </a:endParaRPr>
          </a:p>
          <a:p>
            <a:r>
              <a:rPr lang="en-US" sz="26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600" dirty="0" smtClean="0">
                <a:latin typeface="Helvetica"/>
                <a:cs typeface="Helvetica"/>
                <a:sym typeface="Wingdings"/>
              </a:rPr>
              <a:t> Results of Testing and Simulation</a:t>
            </a:r>
            <a:endParaRPr lang="en-US" sz="2600" dirty="0" smtClean="0">
              <a:latin typeface="Helvetica"/>
              <a:cs typeface="Helvetica"/>
            </a:endParaRPr>
          </a:p>
          <a:p>
            <a:r>
              <a:rPr lang="en-US" sz="2600" dirty="0">
                <a:latin typeface="Helvetica"/>
                <a:cs typeface="Helvetica"/>
              </a:rPr>
              <a:t>	</a:t>
            </a:r>
            <a:r>
              <a:rPr lang="en-US" sz="2400" dirty="0" smtClean="0">
                <a:latin typeface="Helvetica"/>
                <a:cs typeface="Helvetica"/>
              </a:rPr>
              <a:t>- I-Beams </a:t>
            </a:r>
          </a:p>
          <a:p>
            <a:r>
              <a:rPr lang="en-US" sz="2400" dirty="0">
                <a:latin typeface="Helvetica"/>
                <a:cs typeface="Helvetica"/>
              </a:rPr>
              <a:t>	</a:t>
            </a:r>
            <a:r>
              <a:rPr lang="en-US" sz="2400" dirty="0" smtClean="0">
                <a:latin typeface="Helvetica"/>
                <a:cs typeface="Helvetica"/>
              </a:rPr>
              <a:t>- T-Sections </a:t>
            </a:r>
          </a:p>
          <a:p>
            <a:r>
              <a:rPr lang="en-US" sz="2400" dirty="0">
                <a:latin typeface="Helvetica"/>
                <a:cs typeface="Helvetica"/>
              </a:rPr>
              <a:t>	</a:t>
            </a:r>
            <a:r>
              <a:rPr lang="en-US" sz="2400" dirty="0" smtClean="0">
                <a:latin typeface="Helvetica"/>
                <a:cs typeface="Helvetica"/>
              </a:rPr>
              <a:t>- Cruciform Sections </a:t>
            </a:r>
          </a:p>
          <a:p>
            <a:endParaRPr lang="en-US" sz="1200" dirty="0" smtClean="0">
              <a:latin typeface="Helvetica"/>
              <a:cs typeface="Helvetica"/>
            </a:endParaRPr>
          </a:p>
          <a:p>
            <a:r>
              <a:rPr lang="en-US" sz="26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600" dirty="0" smtClean="0">
                <a:latin typeface="Helvetica"/>
                <a:cs typeface="Helvetica"/>
                <a:sym typeface="Wingdings"/>
              </a:rPr>
              <a:t> </a:t>
            </a:r>
            <a:r>
              <a:rPr lang="en-US" sz="2600" dirty="0" smtClean="0">
                <a:latin typeface="Helvetica"/>
                <a:cs typeface="Helvetica"/>
              </a:rPr>
              <a:t>Conclusions</a:t>
            </a:r>
            <a:endParaRPr lang="en-US" sz="2600" dirty="0">
              <a:latin typeface="Helvetica"/>
              <a:cs typeface="Helvetica"/>
            </a:endParaRPr>
          </a:p>
          <a:p>
            <a:endParaRPr lang="en-US" sz="1200" dirty="0" smtClean="0">
              <a:latin typeface="Helvetica"/>
              <a:cs typeface="Helvetica"/>
            </a:endParaRPr>
          </a:p>
          <a:p>
            <a:r>
              <a:rPr lang="en-US" sz="2600" dirty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6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600" dirty="0" smtClean="0">
                <a:latin typeface="Helvetica"/>
                <a:cs typeface="Helvetica"/>
              </a:rPr>
              <a:t>Acknowledgements</a:t>
            </a:r>
            <a:endParaRPr lang="en-US" sz="26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6473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24105" y="293300"/>
            <a:ext cx="45416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"/>
                <a:cs typeface="Helvetica"/>
              </a:rPr>
              <a:t>Background Information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9046" y="6057381"/>
            <a:ext cx="441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Pre-test photo of the SARAP TVA in 2008</a:t>
            </a:r>
            <a:endParaRPr lang="en-US" dirty="0">
              <a:latin typeface="Helvetica"/>
              <a:cs typeface="Helvetica"/>
            </a:endParaRPr>
          </a:p>
        </p:txBody>
      </p:sp>
      <p:pic>
        <p:nvPicPr>
          <p:cNvPr id="2" name="Picture 1" descr="ERI_3517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45" y="2210173"/>
            <a:ext cx="4692175" cy="36919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4067" y="1354366"/>
            <a:ext cx="8238153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In 2010, the NASA Rotary Wing Crashworthiness Research Program 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obtained residual hardware from the Survivable Affordable Repairable 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Airframe Program (SARAP)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from the US Army AATD</a:t>
            </a:r>
          </a:p>
          <a:p>
            <a:endParaRPr lang="en-US" sz="1000" dirty="0">
              <a:latin typeface="Helvetica"/>
              <a:cs typeface="Helvetica"/>
            </a:endParaRP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The Technology Validation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 Article (TVA) was fabricated 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 by Sikorsky, during SARAP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 Phase II, using composites</a:t>
            </a:r>
          </a:p>
          <a:p>
            <a:endParaRPr lang="en-US" sz="1000" dirty="0">
              <a:latin typeface="Helvetica"/>
              <a:cs typeface="Helvetica"/>
            </a:endParaRP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A d</a:t>
            </a:r>
            <a:r>
              <a:rPr lang="en-US" sz="2000" dirty="0" smtClean="0">
                <a:latin typeface="Helvetica"/>
                <a:cs typeface="Helvetica"/>
              </a:rPr>
              <a:t>rop test was conducted in 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2008 to </a:t>
            </a:r>
            <a:r>
              <a:rPr lang="en-US" sz="2000" dirty="0">
                <a:latin typeface="Helvetica"/>
                <a:cs typeface="Helvetica"/>
              </a:rPr>
              <a:t>evaluate the </a:t>
            </a:r>
            <a:r>
              <a:rPr lang="en-US" sz="2000" dirty="0" smtClean="0">
                <a:latin typeface="Helvetica"/>
                <a:cs typeface="Helvetica"/>
              </a:rPr>
              <a:t>perform-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ance </a:t>
            </a:r>
            <a:r>
              <a:rPr lang="en-US" sz="2000" dirty="0">
                <a:latin typeface="Helvetica"/>
                <a:cs typeface="Helvetica"/>
              </a:rPr>
              <a:t>of a “tilting roof” concept </a:t>
            </a:r>
            <a:endParaRPr lang="en-US" sz="2000" dirty="0" smtClean="0">
              <a:latin typeface="Helvetica"/>
              <a:cs typeface="Helvetica"/>
            </a:endParaRP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that was </a:t>
            </a:r>
            <a:r>
              <a:rPr lang="en-US" sz="2000" dirty="0">
                <a:latin typeface="Helvetica"/>
                <a:cs typeface="Helvetica"/>
              </a:rPr>
              <a:t>intended to dissipate </a:t>
            </a:r>
            <a:endParaRPr lang="en-US" sz="2000" dirty="0" smtClean="0">
              <a:latin typeface="Helvetica"/>
              <a:cs typeface="Helvetica"/>
            </a:endParaRP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the </a:t>
            </a:r>
            <a:r>
              <a:rPr lang="en-US" sz="2000" dirty="0">
                <a:latin typeface="Helvetica"/>
                <a:cs typeface="Helvetica"/>
              </a:rPr>
              <a:t>kinetic energy of high </a:t>
            </a:r>
            <a:endParaRPr lang="en-US" sz="2000" dirty="0" smtClean="0">
              <a:latin typeface="Helvetica"/>
              <a:cs typeface="Helvetica"/>
            </a:endParaRPr>
          </a:p>
          <a:p>
            <a:r>
              <a:rPr lang="en-US" sz="2000" dirty="0" smtClean="0">
                <a:latin typeface="Helvetica"/>
                <a:cs typeface="Helvetica"/>
              </a:rPr>
              <a:t>  mass items during crash events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7897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24105" y="293300"/>
            <a:ext cx="45416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"/>
                <a:cs typeface="Helvetica"/>
              </a:rPr>
              <a:t>Background Information</a:t>
            </a:r>
            <a:endParaRPr lang="en-US" sz="3200" dirty="0">
              <a:latin typeface="Helvetica"/>
              <a:cs typeface="Helvetica"/>
            </a:endParaRPr>
          </a:p>
        </p:txBody>
      </p:sp>
      <p:pic>
        <p:nvPicPr>
          <p:cNvPr id="5" name="Picture 4" descr="PostTest_SideView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9233" y="2067578"/>
            <a:ext cx="3972116" cy="33698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47856" y="5437404"/>
            <a:ext cx="1435754" cy="44689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Post-test photo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6381" y="1191079"/>
            <a:ext cx="8980518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NASA’s Rotary Wing </a:t>
            </a:r>
            <a:r>
              <a:rPr lang="en-US" sz="2000" dirty="0">
                <a:latin typeface="Helvetica"/>
                <a:cs typeface="Helvetica"/>
              </a:rPr>
              <a:t>c</a:t>
            </a:r>
            <a:r>
              <a:rPr lang="en-US" sz="2000" dirty="0" smtClean="0">
                <a:latin typeface="Helvetica"/>
                <a:cs typeface="Helvetica"/>
              </a:rPr>
              <a:t>rashworthiness project is focusing on prediction </a:t>
            </a:r>
            <a:r>
              <a:rPr lang="en-US" sz="2000" dirty="0">
                <a:latin typeface="Helvetica"/>
                <a:cs typeface="Helvetica"/>
              </a:rPr>
              <a:t>of </a:t>
            </a:r>
            <a:endParaRPr lang="en-US" sz="2000" dirty="0" smtClean="0">
              <a:latin typeface="Helvetica"/>
              <a:cs typeface="Helvetica"/>
            </a:endParaRP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damage </a:t>
            </a:r>
            <a:r>
              <a:rPr lang="en-US" sz="2000" dirty="0">
                <a:latin typeface="Helvetica"/>
                <a:cs typeface="Helvetica"/>
              </a:rPr>
              <a:t>initiation </a:t>
            </a:r>
            <a:r>
              <a:rPr lang="en-US" sz="2000" dirty="0" smtClean="0">
                <a:latin typeface="Helvetica"/>
                <a:cs typeface="Helvetica"/>
              </a:rPr>
              <a:t>and progressive failure in </a:t>
            </a:r>
            <a:r>
              <a:rPr lang="en-US" sz="2000" dirty="0">
                <a:latin typeface="Helvetica"/>
                <a:cs typeface="Helvetica"/>
              </a:rPr>
              <a:t>composite </a:t>
            </a:r>
            <a:r>
              <a:rPr lang="en-US" sz="2000" dirty="0" smtClean="0">
                <a:latin typeface="Helvetica"/>
                <a:cs typeface="Helvetica"/>
              </a:rPr>
              <a:t>aircraft structures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subjected to impact loads </a:t>
            </a:r>
          </a:p>
          <a:p>
            <a:endParaRPr lang="en-US" dirty="0">
              <a:latin typeface="Helvetica"/>
              <a:cs typeface="Helvetica"/>
            </a:endParaRPr>
          </a:p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Sikorsky had </a:t>
            </a:r>
            <a:r>
              <a:rPr lang="en-US" sz="2000" dirty="0">
                <a:latin typeface="Helvetica"/>
                <a:cs typeface="Helvetica"/>
              </a:rPr>
              <a:t>an ongoing research </a:t>
            </a:r>
            <a:endParaRPr lang="en-US" sz="2000" dirty="0" smtClean="0">
              <a:latin typeface="Helvetica"/>
              <a:cs typeface="Helvetica"/>
            </a:endParaRP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project </a:t>
            </a:r>
            <a:r>
              <a:rPr lang="en-US" sz="2000" dirty="0">
                <a:latin typeface="Helvetica"/>
                <a:cs typeface="Helvetica"/>
              </a:rPr>
              <a:t>to define best practices for </a:t>
            </a:r>
            <a:endParaRPr lang="en-US" sz="2000" dirty="0" smtClean="0">
              <a:latin typeface="Helvetica"/>
              <a:cs typeface="Helvetica"/>
            </a:endParaRP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structural </a:t>
            </a:r>
            <a:r>
              <a:rPr lang="en-US" sz="2000" dirty="0">
                <a:latin typeface="Helvetica"/>
                <a:cs typeface="Helvetica"/>
              </a:rPr>
              <a:t>modeling, and to </a:t>
            </a:r>
            <a:r>
              <a:rPr lang="en-US" sz="2000" dirty="0" smtClean="0">
                <a:latin typeface="Helvetica"/>
                <a:cs typeface="Helvetica"/>
              </a:rPr>
              <a:t>develop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test methods to derive parameters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used </a:t>
            </a:r>
            <a:r>
              <a:rPr lang="en-US" sz="2000" dirty="0">
                <a:latin typeface="Helvetica"/>
                <a:cs typeface="Helvetica"/>
              </a:rPr>
              <a:t>in </a:t>
            </a:r>
            <a:r>
              <a:rPr lang="en-US" sz="2000" dirty="0" smtClean="0">
                <a:latin typeface="Helvetica"/>
                <a:cs typeface="Helvetica"/>
              </a:rPr>
              <a:t>LS</a:t>
            </a:r>
            <a:r>
              <a:rPr lang="en-US" sz="2000" dirty="0">
                <a:latin typeface="Helvetica"/>
                <a:cs typeface="Helvetica"/>
              </a:rPr>
              <a:t>-DYNA to </a:t>
            </a:r>
            <a:r>
              <a:rPr lang="en-US" sz="2000" dirty="0" smtClean="0">
                <a:latin typeface="Helvetica"/>
                <a:cs typeface="Helvetica"/>
              </a:rPr>
              <a:t>represent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composite materials and to predict </a:t>
            </a:r>
          </a:p>
          <a:p>
            <a:r>
              <a:rPr lang="en-US" sz="2000">
                <a:latin typeface="Helvetica"/>
                <a:cs typeface="Helvetica"/>
              </a:rPr>
              <a:t> </a:t>
            </a:r>
            <a:r>
              <a:rPr lang="en-US" sz="2000" smtClean="0">
                <a:latin typeface="Helvetica"/>
                <a:cs typeface="Helvetica"/>
              </a:rPr>
              <a:t> their </a:t>
            </a:r>
            <a:r>
              <a:rPr lang="en-US" sz="2000" dirty="0">
                <a:latin typeface="Helvetica"/>
                <a:cs typeface="Helvetica"/>
              </a:rPr>
              <a:t>failure. </a:t>
            </a:r>
            <a:endParaRPr lang="en-US" sz="2000" dirty="0" smtClean="0">
              <a:latin typeface="Helvetica"/>
              <a:cs typeface="Helvetica"/>
            </a:endParaRPr>
          </a:p>
          <a:p>
            <a:endParaRPr lang="en-US" dirty="0">
              <a:latin typeface="Helvetica"/>
              <a:cs typeface="Helvetica"/>
            </a:endParaRPr>
          </a:p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 In May 2011, a NASA-Sikorsky</a:t>
            </a:r>
            <a:r>
              <a:rPr lang="en-US" sz="2000" dirty="0" smtClean="0">
                <a:latin typeface="Helvetica"/>
                <a:cs typeface="Helvetica"/>
              </a:rPr>
              <a:t>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cooperative agreement was established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to conduct composite airframe structural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testing under dynamic </a:t>
            </a:r>
            <a:r>
              <a:rPr lang="en-US" sz="2000" dirty="0">
                <a:latin typeface="Helvetica"/>
                <a:cs typeface="Helvetica"/>
              </a:rPr>
              <a:t>loading; </a:t>
            </a:r>
            <a:r>
              <a:rPr lang="en-US" sz="2000" dirty="0" smtClean="0">
                <a:latin typeface="Helvetica"/>
                <a:cs typeface="Helvetica"/>
              </a:rPr>
              <a:t>develop accurate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material </a:t>
            </a:r>
            <a:r>
              <a:rPr lang="en-US" sz="2000" dirty="0">
                <a:latin typeface="Helvetica"/>
                <a:cs typeface="Helvetica"/>
              </a:rPr>
              <a:t>models to predict </a:t>
            </a:r>
            <a:r>
              <a:rPr lang="en-US" sz="2000" dirty="0" smtClean="0">
                <a:latin typeface="Helvetica"/>
                <a:cs typeface="Helvetica"/>
              </a:rPr>
              <a:t>impact response using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LS</a:t>
            </a:r>
            <a:r>
              <a:rPr lang="en-US" sz="2000" dirty="0">
                <a:latin typeface="Helvetica"/>
                <a:cs typeface="Helvetica"/>
              </a:rPr>
              <a:t>-DYNA; </a:t>
            </a:r>
            <a:r>
              <a:rPr lang="en-US" sz="2000" dirty="0" smtClean="0">
                <a:latin typeface="Helvetica"/>
                <a:cs typeface="Helvetica"/>
              </a:rPr>
              <a:t>and, validate analytical </a:t>
            </a:r>
            <a:r>
              <a:rPr lang="en-US" sz="2000" dirty="0">
                <a:latin typeface="Helvetica"/>
                <a:cs typeface="Helvetica"/>
              </a:rPr>
              <a:t>models through test-</a:t>
            </a:r>
            <a:r>
              <a:rPr lang="en-US" sz="2000" dirty="0" smtClean="0">
                <a:latin typeface="Helvetica"/>
                <a:cs typeface="Helvetica"/>
              </a:rPr>
              <a:t>analysis comparison.  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5719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0779" y="304362"/>
            <a:ext cx="194135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"/>
                <a:cs typeface="Helvetica"/>
              </a:rPr>
              <a:t>Approach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914" y="1191079"/>
            <a:ext cx="9092514" cy="604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Obtain six different component types of varying complexity</a:t>
            </a:r>
          </a:p>
          <a:p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 from the SARAP TVA including:</a:t>
            </a:r>
          </a:p>
          <a:p>
            <a:r>
              <a:rPr lang="en-US" sz="2400" dirty="0">
                <a:latin typeface="Helvetica"/>
                <a:cs typeface="Helvetica"/>
                <a:sym typeface="Wingdings"/>
              </a:rPr>
              <a:t>	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- Material characterization testing of laminated coupons</a:t>
            </a:r>
          </a:p>
          <a:p>
            <a:r>
              <a:rPr lang="en-US" sz="2400" dirty="0">
                <a:latin typeface="Helvetica"/>
                <a:cs typeface="Helvetica"/>
                <a:sym typeface="Wingdings"/>
              </a:rPr>
              <a:t>	</a:t>
            </a:r>
            <a:r>
              <a:rPr lang="en-US" sz="2400" b="1" dirty="0" smtClean="0">
                <a:latin typeface="Helvetica"/>
                <a:cs typeface="Helvetica"/>
                <a:sym typeface="Wingdings"/>
              </a:rPr>
              <a:t>- </a:t>
            </a:r>
            <a:r>
              <a:rPr lang="en-US" sz="2400" b="1" dirty="0" smtClean="0">
                <a:solidFill>
                  <a:srgbClr val="FF0000"/>
                </a:solidFill>
                <a:latin typeface="Helvetica"/>
                <a:cs typeface="Helvetica"/>
                <a:sym typeface="Wingdings"/>
              </a:rPr>
              <a:t>Dynamic impact testing of </a:t>
            </a:r>
            <a:r>
              <a:rPr lang="en-US" sz="2300" b="1" dirty="0" smtClean="0">
                <a:solidFill>
                  <a:srgbClr val="FF0000"/>
                </a:solidFill>
                <a:latin typeface="Helvetica"/>
                <a:cs typeface="Helvetica"/>
                <a:sym typeface="Wingdings"/>
              </a:rPr>
              <a:t>I-beam, T-section, and </a:t>
            </a:r>
          </a:p>
          <a:p>
            <a:r>
              <a:rPr lang="en-US" sz="2300" b="1" dirty="0" smtClean="0">
                <a:solidFill>
                  <a:srgbClr val="FF0000"/>
                </a:solidFill>
                <a:latin typeface="Helvetica"/>
                <a:cs typeface="Helvetica"/>
                <a:sym typeface="Wingdings"/>
              </a:rPr>
              <a:t>	  cruciform section subcomponents</a:t>
            </a:r>
          </a:p>
          <a:p>
            <a:r>
              <a:rPr lang="en-US" sz="2400" dirty="0">
                <a:latin typeface="Helvetica"/>
                <a:cs typeface="Helvetica"/>
                <a:sym typeface="Wingdings"/>
              </a:rPr>
              <a:t>	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- Dynamic impact testing of two full-scale components</a:t>
            </a:r>
          </a:p>
          <a:p>
            <a:r>
              <a:rPr lang="en-US" sz="2400" dirty="0">
                <a:latin typeface="Helvetica"/>
                <a:cs typeface="Helvetica"/>
                <a:sym typeface="Wingdings"/>
              </a:rPr>
              <a:t>	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  (subfloor section and fuselage</a:t>
            </a:r>
            <a:r>
              <a:rPr lang="en-US" sz="2400" dirty="0" smtClean="0">
                <a:latin typeface="Helvetica"/>
                <a:cs typeface="Helvetica"/>
              </a:rPr>
              <a:t> section – stay tuned!)</a:t>
            </a:r>
          </a:p>
          <a:p>
            <a:endParaRPr lang="en-US" sz="1400" dirty="0">
              <a:latin typeface="Helvetica"/>
              <a:cs typeface="Helvetica"/>
            </a:endParaRPr>
          </a:p>
          <a:p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 Conduct Non-Destructive Evaluation (NDE) of smaller test</a:t>
            </a:r>
          </a:p>
          <a:p>
            <a:r>
              <a:rPr lang="en-US" sz="24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  articles using two different methods:</a:t>
            </a:r>
          </a:p>
          <a:p>
            <a:r>
              <a:rPr lang="en-US" sz="24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- 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B</a:t>
            </a:r>
            <a:r>
              <a:rPr lang="en-US" sz="2400" dirty="0" smtClean="0">
                <a:latin typeface="Helvetica"/>
                <a:cs typeface="Helvetica"/>
              </a:rPr>
              <a:t>aseline </a:t>
            </a:r>
            <a:r>
              <a:rPr lang="en-US" sz="2400" dirty="0">
                <a:latin typeface="Helvetica"/>
                <a:cs typeface="Helvetica"/>
              </a:rPr>
              <a:t>ultrasonic C-</a:t>
            </a:r>
            <a:r>
              <a:rPr lang="en-US" sz="2400" dirty="0" smtClean="0">
                <a:latin typeface="Helvetica"/>
                <a:cs typeface="Helvetica"/>
              </a:rPr>
              <a:t>scanning</a:t>
            </a:r>
          </a:p>
          <a:p>
            <a:r>
              <a:rPr lang="en-US" sz="2400" dirty="0">
                <a:latin typeface="Helvetica"/>
                <a:cs typeface="Helvetica"/>
              </a:rPr>
              <a:t>	</a:t>
            </a:r>
            <a:r>
              <a:rPr lang="en-US" sz="2400" dirty="0" smtClean="0">
                <a:latin typeface="Helvetica"/>
                <a:cs typeface="Helvetica"/>
              </a:rPr>
              <a:t>- Single </a:t>
            </a:r>
            <a:r>
              <a:rPr lang="en-US" sz="2400" dirty="0">
                <a:latin typeface="Helvetica"/>
                <a:cs typeface="Helvetica"/>
              </a:rPr>
              <a:t>sided flash </a:t>
            </a:r>
            <a:r>
              <a:rPr lang="en-US" sz="2400" dirty="0" smtClean="0">
                <a:latin typeface="Helvetica"/>
                <a:cs typeface="Helvetica"/>
              </a:rPr>
              <a:t>thermography</a:t>
            </a:r>
          </a:p>
          <a:p>
            <a:endParaRPr lang="en-US" sz="1400" dirty="0">
              <a:latin typeface="Helvetica"/>
              <a:cs typeface="Helvetica"/>
            </a:endParaRPr>
          </a:p>
          <a:p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 Utilize a building block approach for testing, finite element</a:t>
            </a:r>
          </a:p>
          <a:p>
            <a:r>
              <a:rPr lang="en-US" sz="24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4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model development, and model calibration</a:t>
            </a:r>
          </a:p>
          <a:p>
            <a:endParaRPr lang="en-US" sz="2400" dirty="0">
              <a:latin typeface="Helvetica"/>
              <a:ea typeface="Wingdings"/>
              <a:cs typeface="Helvetica"/>
              <a:sym typeface="Wingdings"/>
            </a:endParaRPr>
          </a:p>
          <a:p>
            <a:endParaRPr lang="en-US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195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40892" y="304362"/>
            <a:ext cx="7406183" cy="6553637"/>
            <a:chOff x="840892" y="304362"/>
            <a:chExt cx="7406183" cy="6553637"/>
          </a:xfrm>
        </p:grpSpPr>
        <p:sp>
          <p:nvSpPr>
            <p:cNvPr id="4" name="TextBox 3"/>
            <p:cNvSpPr txBox="1"/>
            <p:nvPr/>
          </p:nvSpPr>
          <p:spPr>
            <a:xfrm>
              <a:off x="3260779" y="304362"/>
              <a:ext cx="1941357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Helvetica"/>
                  <a:cs typeface="Helvetica"/>
                </a:rPr>
                <a:t>Approach</a:t>
              </a:r>
              <a:endParaRPr lang="en-US" sz="3200" dirty="0">
                <a:latin typeface="Helvetica"/>
                <a:cs typeface="Helvetica"/>
              </a:endParaRPr>
            </a:p>
          </p:txBody>
        </p:sp>
        <p:pic>
          <p:nvPicPr>
            <p:cNvPr id="2" name="Picture 1" descr="Fig1.tif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0892" y="1238712"/>
              <a:ext cx="7406183" cy="5619287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5202136" y="1364153"/>
              <a:ext cx="2644136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Roof – </a:t>
              </a:r>
              <a:r>
                <a:rPr lang="en-US" dirty="0" smtClean="0">
                  <a:latin typeface="Helvetica"/>
                  <a:cs typeface="Helvetica"/>
                </a:rPr>
                <a:t>Damaged</a:t>
              </a:r>
              <a:r>
                <a:rPr lang="en-US" dirty="0" smtClean="0"/>
                <a:t>, unused</a:t>
              </a: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699930" y="1348473"/>
              <a:ext cx="1502206" cy="10662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16229" y="5060212"/>
              <a:ext cx="4409831" cy="55399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Helvetica"/>
                  <a:cs typeface="Helvetica"/>
                </a:rPr>
                <a:t>Rear Subfloor – </a:t>
              </a:r>
            </a:p>
            <a:p>
              <a:r>
                <a:rPr lang="en-US" sz="1200" dirty="0" smtClean="0">
                  <a:latin typeface="Helvetica"/>
                  <a:cs typeface="Helvetica"/>
                </a:rPr>
                <a:t>Cut into cruciforms, I-beams,T-sections, and material coupons</a:t>
              </a:r>
              <a:endParaRPr lang="en-US" sz="1200" dirty="0">
                <a:latin typeface="Helvetica"/>
                <a:cs typeface="Helvetica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699930" y="5060212"/>
              <a:ext cx="4436780" cy="1666469"/>
            </a:xfrm>
            <a:prstGeom prst="rect">
              <a:avLst/>
            </a:prstGeom>
            <a:noFill/>
            <a:ln w="38100">
              <a:solidFill>
                <a:srgbClr val="A820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Connector 23"/>
            <p:cNvCxnSpPr>
              <a:endCxn id="22" idx="0"/>
            </p:cNvCxnSpPr>
            <p:nvPr/>
          </p:nvCxnSpPr>
          <p:spPr>
            <a:xfrm>
              <a:off x="4891432" y="3763178"/>
              <a:ext cx="1026888" cy="1297034"/>
            </a:xfrm>
            <a:prstGeom prst="line">
              <a:avLst/>
            </a:prstGeom>
            <a:ln w="38100">
              <a:solidFill>
                <a:srgbClr val="A820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4468135" y="3496620"/>
              <a:ext cx="846595" cy="266558"/>
            </a:xfrm>
            <a:prstGeom prst="rect">
              <a:avLst/>
            </a:prstGeom>
            <a:noFill/>
            <a:ln w="38100">
              <a:solidFill>
                <a:srgbClr val="A820C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716229" y="3496620"/>
              <a:ext cx="846595" cy="266558"/>
            </a:xfrm>
            <a:prstGeom prst="rect">
              <a:avLst/>
            </a:prstGeom>
            <a:noFill/>
            <a:ln w="38100">
              <a:solidFill>
                <a:srgbClr val="0671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7" name="Straight Connector 26"/>
            <p:cNvCxnSpPr/>
            <p:nvPr/>
          </p:nvCxnSpPr>
          <p:spPr>
            <a:xfrm flipH="1">
              <a:off x="2900369" y="3763178"/>
              <a:ext cx="1207802" cy="1297034"/>
            </a:xfrm>
            <a:prstGeom prst="line">
              <a:avLst/>
            </a:prstGeom>
            <a:ln w="38100">
              <a:solidFill>
                <a:srgbClr val="0671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924984" y="5028853"/>
              <a:ext cx="243287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Helvetica"/>
                  <a:cs typeface="Helvetica"/>
                </a:rPr>
                <a:t>Front Subfloor –</a:t>
              </a:r>
            </a:p>
            <a:p>
              <a:r>
                <a:rPr lang="en-US" sz="1200" b="1" dirty="0" smtClean="0">
                  <a:latin typeface="Helvetica"/>
                  <a:cs typeface="Helvetica"/>
                </a:rPr>
                <a:t>Subfloor longitudinal drop test</a:t>
              </a:r>
              <a:endParaRPr lang="en-US" sz="1200" b="1" dirty="0">
                <a:latin typeface="Helvetica"/>
                <a:cs typeface="Helvetica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924984" y="5028853"/>
              <a:ext cx="2665202" cy="1541030"/>
            </a:xfrm>
            <a:prstGeom prst="rect">
              <a:avLst/>
            </a:prstGeom>
            <a:noFill/>
            <a:ln w="38100">
              <a:solidFill>
                <a:srgbClr val="0671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05458" y="2737000"/>
              <a:ext cx="192935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Helvetica"/>
                  <a:cs typeface="Helvetica"/>
                </a:rPr>
                <a:t>Front Frame –</a:t>
              </a:r>
            </a:p>
            <a:p>
              <a:r>
                <a:rPr lang="en-US" sz="1200" b="1" dirty="0" smtClean="0">
                  <a:latin typeface="Helvetica"/>
                  <a:cs typeface="Helvetica"/>
                </a:rPr>
                <a:t>Frame vertical drop test</a:t>
              </a:r>
              <a:endParaRPr lang="en-US" sz="1200" b="1" dirty="0">
                <a:latin typeface="Helvetica"/>
                <a:cs typeface="Helvetic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225140" y="2737000"/>
              <a:ext cx="1621132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Helvetica"/>
                  <a:cs typeface="Helvetica"/>
                </a:rPr>
                <a:t>Rear Frame –</a:t>
              </a:r>
            </a:p>
            <a:p>
              <a:r>
                <a:rPr lang="en-US" sz="1200" b="1" dirty="0" smtClean="0">
                  <a:latin typeface="Helvetica"/>
                  <a:cs typeface="Helvetica"/>
                </a:rPr>
                <a:t>Partially damaged</a:t>
              </a:r>
            </a:p>
            <a:p>
              <a:r>
                <a:rPr lang="en-US" sz="1200" b="1" dirty="0" smtClean="0">
                  <a:latin typeface="Helvetica"/>
                  <a:cs typeface="Helvetica"/>
                </a:rPr>
                <a:t>Potential future use</a:t>
              </a:r>
              <a:endParaRPr lang="en-US" sz="1200" b="1" dirty="0">
                <a:latin typeface="Helvetica"/>
                <a:cs typeface="Helvetica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924985" y="1796205"/>
              <a:ext cx="2809392" cy="3169928"/>
              <a:chOff x="924985" y="1796205"/>
              <a:chExt cx="2809392" cy="3169928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 flipH="1">
                <a:off x="2900369" y="1796205"/>
                <a:ext cx="799561" cy="0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flipH="1">
                <a:off x="924985" y="2654201"/>
                <a:ext cx="1975384" cy="0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H="1">
                <a:off x="924985" y="4966133"/>
                <a:ext cx="1975384" cy="0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H="1">
                <a:off x="2900369" y="1796205"/>
                <a:ext cx="1" cy="857996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H="1">
                <a:off x="936285" y="2654201"/>
                <a:ext cx="1" cy="2311932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H="1">
                <a:off x="2934816" y="3758484"/>
                <a:ext cx="2" cy="1207649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H="1">
                <a:off x="2934816" y="3758484"/>
                <a:ext cx="799561" cy="0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3682967" y="1796205"/>
                <a:ext cx="0" cy="1700415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5" name="Straight Connector 64"/>
            <p:cNvCxnSpPr/>
            <p:nvPr/>
          </p:nvCxnSpPr>
          <p:spPr>
            <a:xfrm>
              <a:off x="5283374" y="1867620"/>
              <a:ext cx="736850" cy="0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5299052" y="3794538"/>
              <a:ext cx="736850" cy="0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6001277" y="2654201"/>
              <a:ext cx="2041368" cy="11281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6001277" y="4954749"/>
              <a:ext cx="2041368" cy="11281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5283374" y="1867620"/>
              <a:ext cx="31356" cy="1911238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8042645" y="2654201"/>
              <a:ext cx="11301" cy="2300548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5992525" y="1850739"/>
              <a:ext cx="1" cy="803462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001279" y="3794538"/>
              <a:ext cx="18945" cy="1160211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508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0779" y="304362"/>
            <a:ext cx="21004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"/>
                <a:cs typeface="Helvetica"/>
              </a:rPr>
              <a:t>Objectives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6382" y="1191079"/>
            <a:ext cx="9007618" cy="520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Work cooperatively with Sikorsky to characterize the response</a:t>
            </a:r>
          </a:p>
          <a:p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  of composite airframe components subjected to impact loads </a:t>
            </a:r>
            <a:endParaRPr lang="en-US" sz="2400" dirty="0" smtClean="0">
              <a:latin typeface="Helvetica"/>
              <a:cs typeface="Helvetica"/>
            </a:endParaRPr>
          </a:p>
          <a:p>
            <a:endParaRPr lang="en-US" sz="2400" dirty="0">
              <a:latin typeface="Helvetica"/>
              <a:cs typeface="Helvetica"/>
            </a:endParaRPr>
          </a:p>
          <a:p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 </a:t>
            </a:r>
            <a:r>
              <a:rPr lang="en-US" sz="2400" dirty="0" smtClean="0">
                <a:latin typeface="Helvetica"/>
                <a:cs typeface="Helvetica"/>
              </a:rPr>
              <a:t>Assess the capabilities of LS-DYNA to predict the structural 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response of composite airframe components subjected to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impact loads, including damage initiation and progressive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failure using two different material models:</a:t>
            </a:r>
          </a:p>
          <a:p>
            <a:r>
              <a:rPr lang="en-US" sz="2400" dirty="0">
                <a:latin typeface="Helvetica"/>
                <a:cs typeface="Helvetica"/>
              </a:rPr>
              <a:t>	</a:t>
            </a:r>
            <a:r>
              <a:rPr lang="en-US" sz="2400" dirty="0" smtClean="0">
                <a:latin typeface="Helvetica"/>
                <a:cs typeface="Helvetica"/>
              </a:rPr>
              <a:t>-Progressive damage model (Mat 54)</a:t>
            </a:r>
          </a:p>
          <a:p>
            <a:r>
              <a:rPr lang="en-US" sz="2400" dirty="0">
                <a:latin typeface="Helvetica"/>
                <a:cs typeface="Helvetica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latin typeface="Helvetica"/>
                <a:cs typeface="Helvetica"/>
              </a:rPr>
              <a:t>-Continuum damage mechanics model (Mat 58)</a:t>
            </a:r>
          </a:p>
          <a:p>
            <a:endParaRPr lang="en-US" sz="2400" dirty="0">
              <a:latin typeface="Helvetica"/>
              <a:cs typeface="Helvetica"/>
            </a:endParaRPr>
          </a:p>
          <a:p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 Document lessons learned:</a:t>
            </a:r>
          </a:p>
          <a:p>
            <a:r>
              <a:rPr lang="en-US" sz="2400" dirty="0">
                <a:latin typeface="Helvetica"/>
                <a:cs typeface="Helvetica"/>
                <a:sym typeface="Wingdings"/>
              </a:rPr>
              <a:t>	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Jackson K.E., </a:t>
            </a:r>
            <a:r>
              <a:rPr lang="en-US" sz="2000" dirty="0" err="1" smtClean="0">
                <a:latin typeface="Helvetica"/>
                <a:cs typeface="Helvetica"/>
                <a:sym typeface="Wingdings"/>
              </a:rPr>
              <a:t>Littell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 J.D., </a:t>
            </a:r>
            <a:r>
              <a:rPr lang="en-US" sz="2000" dirty="0" err="1" smtClean="0">
                <a:latin typeface="Helvetica"/>
                <a:cs typeface="Helvetica"/>
                <a:sym typeface="Wingdings"/>
              </a:rPr>
              <a:t>Horta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 L.G., Annett M.S., </a:t>
            </a:r>
            <a:r>
              <a:rPr lang="en-US" sz="2000" dirty="0" err="1" smtClean="0">
                <a:latin typeface="Helvetica"/>
                <a:cs typeface="Helvetica"/>
                <a:sym typeface="Wingdings"/>
              </a:rPr>
              <a:t>Fasanella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	E. L., </a:t>
            </a:r>
          </a:p>
          <a:p>
            <a:r>
              <a:rPr lang="en-US" sz="2000" dirty="0">
                <a:latin typeface="Helvetica"/>
                <a:cs typeface="Helvetica"/>
                <a:sym typeface="Wingdings"/>
              </a:rPr>
              <a:t>	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Seal M.D., “Impact Testing and Simulation of Composite Airframe 	Structures,” NASA/TM-2013-XXXXXX, October 2013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.</a:t>
            </a:r>
            <a:r>
              <a:rPr lang="en-US" sz="2400" dirty="0" smtClean="0">
                <a:latin typeface="Helvetica"/>
                <a:cs typeface="Helvetica"/>
              </a:rPr>
              <a:t>  </a:t>
            </a:r>
            <a:endParaRPr lang="en-US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6250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I</a:t>
            </a:r>
            <a:r>
              <a:rPr lang="en-US" sz="2800" dirty="0">
                <a:latin typeface="Helvetica"/>
                <a:cs typeface="Helvetica"/>
              </a:rPr>
              <a:t>-</a:t>
            </a:r>
            <a:r>
              <a:rPr lang="en-US" sz="2800" dirty="0" smtClean="0">
                <a:latin typeface="Helvetica"/>
                <a:cs typeface="Helvetica"/>
              </a:rPr>
              <a:t>beam Sections</a:t>
            </a:r>
          </a:p>
        </p:txBody>
      </p:sp>
      <p:pic>
        <p:nvPicPr>
          <p:cNvPr id="2" name="Picture 1" descr="image015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658"/>
          <a:stretch/>
        </p:blipFill>
        <p:spPr>
          <a:xfrm>
            <a:off x="682429" y="1194528"/>
            <a:ext cx="7641086" cy="3215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908" y="4471084"/>
            <a:ext cx="884150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I-beams were extracted from the rear subfloor </a:t>
            </a:r>
          </a:p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D</a:t>
            </a:r>
            <a:r>
              <a:rPr lang="en-US" sz="2000" dirty="0" smtClean="0">
                <a:latin typeface="Helvetica"/>
                <a:cs typeface="Helvetica"/>
              </a:rPr>
              <a:t>imensions 4.6-in. tall x 6.2-in. wide</a:t>
            </a:r>
          </a:p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Two impact tests at 189.6-in/s (4-ft drop height) and 265.2-in/s (8-ft drop)</a:t>
            </a:r>
          </a:p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Impact mass weighed 204.8-lb.</a:t>
            </a:r>
          </a:p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Bottom edge was potted into a rigid base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Corner notches were cut to serve as crush initiators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Web sprayed with speckle pattern for photogrammetry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0056" y="1482386"/>
            <a:ext cx="2134794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Schematic drawing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5730" y="1264384"/>
            <a:ext cx="1993905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Test configuration</a:t>
            </a:r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5803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45595" y="6349139"/>
            <a:ext cx="1570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 video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I</a:t>
            </a:r>
            <a:r>
              <a:rPr lang="en-US" sz="2800" dirty="0">
                <a:latin typeface="Helvetica"/>
                <a:cs typeface="Helvetica"/>
              </a:rPr>
              <a:t>-</a:t>
            </a:r>
            <a:r>
              <a:rPr lang="en-US" sz="2800" dirty="0" smtClean="0">
                <a:latin typeface="Helvetica"/>
                <a:cs typeface="Helvetica"/>
              </a:rPr>
              <a:t>beam Section (189.6-in/s)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36054" y="1510988"/>
            <a:ext cx="3422669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latin typeface="Helvetica"/>
                <a:cs typeface="Helvetica"/>
              </a:rPr>
              <a:t>Failure Events</a:t>
            </a:r>
          </a:p>
          <a:p>
            <a:endParaRPr lang="en-US" sz="2000" dirty="0" smtClean="0">
              <a:latin typeface="Helvetica"/>
              <a:cs typeface="Helvetica"/>
            </a:endParaRPr>
          </a:p>
          <a:p>
            <a:r>
              <a:rPr lang="en-US" sz="2200" dirty="0" smtClean="0">
                <a:latin typeface="Helvetica"/>
                <a:cs typeface="Helvetica"/>
              </a:rPr>
              <a:t>+1 ms: Material crushing</a:t>
            </a:r>
          </a:p>
          <a:p>
            <a:r>
              <a:rPr lang="en-US" sz="2200" dirty="0">
                <a:latin typeface="Helvetica"/>
                <a:cs typeface="Helvetica"/>
              </a:rPr>
              <a:t>f</a:t>
            </a:r>
            <a:r>
              <a:rPr lang="en-US" sz="2200" dirty="0" smtClean="0">
                <a:latin typeface="Helvetica"/>
                <a:cs typeface="Helvetica"/>
              </a:rPr>
              <a:t>rom the upper edge</a:t>
            </a:r>
          </a:p>
          <a:p>
            <a:endParaRPr lang="en-US" sz="2000" dirty="0">
              <a:latin typeface="Helvetica"/>
              <a:cs typeface="Helvetica"/>
            </a:endParaRPr>
          </a:p>
          <a:p>
            <a:r>
              <a:rPr lang="en-US" sz="2200" dirty="0" smtClean="0">
                <a:latin typeface="Helvetica"/>
                <a:cs typeface="Helvetica"/>
              </a:rPr>
              <a:t>+5 ms: Material crushing</a:t>
            </a:r>
          </a:p>
          <a:p>
            <a:r>
              <a:rPr lang="en-US" sz="2200" dirty="0">
                <a:latin typeface="Helvetica"/>
                <a:cs typeface="Helvetica"/>
              </a:rPr>
              <a:t>o</a:t>
            </a:r>
            <a:r>
              <a:rPr lang="en-US" sz="2200" dirty="0" smtClean="0">
                <a:latin typeface="Helvetica"/>
                <a:cs typeface="Helvetica"/>
              </a:rPr>
              <a:t>f upper web (primarily),</a:t>
            </a:r>
          </a:p>
          <a:p>
            <a:r>
              <a:rPr lang="en-US" sz="2200" dirty="0">
                <a:latin typeface="Helvetica"/>
                <a:cs typeface="Helvetica"/>
              </a:rPr>
              <a:t>l</a:t>
            </a:r>
            <a:r>
              <a:rPr lang="en-US" sz="2200" dirty="0" smtClean="0">
                <a:latin typeface="Helvetica"/>
                <a:cs typeface="Helvetica"/>
              </a:rPr>
              <a:t>ocalized layer bending</a:t>
            </a:r>
          </a:p>
          <a:p>
            <a:r>
              <a:rPr lang="en-US" sz="2200" dirty="0">
                <a:latin typeface="Helvetica"/>
                <a:cs typeface="Helvetica"/>
              </a:rPr>
              <a:t>a</a:t>
            </a:r>
            <a:r>
              <a:rPr lang="en-US" sz="2200" dirty="0" smtClean="0">
                <a:latin typeface="Helvetica"/>
                <a:cs typeface="Helvetica"/>
              </a:rPr>
              <a:t>nd minor delamination</a:t>
            </a:r>
          </a:p>
          <a:p>
            <a:endParaRPr lang="en-US" sz="2000" dirty="0">
              <a:latin typeface="Helvetica"/>
              <a:cs typeface="Helvetica"/>
            </a:endParaRPr>
          </a:p>
          <a:p>
            <a:r>
              <a:rPr lang="en-US" sz="2200" dirty="0" smtClean="0">
                <a:latin typeface="Helvetica"/>
                <a:cs typeface="Helvetica"/>
              </a:rPr>
              <a:t>+10 ms: Material crushing </a:t>
            </a:r>
          </a:p>
          <a:p>
            <a:r>
              <a:rPr lang="en-US" sz="2200" dirty="0" smtClean="0">
                <a:latin typeface="Helvetica"/>
                <a:cs typeface="Helvetica"/>
              </a:rPr>
              <a:t>of web and side flanges</a:t>
            </a:r>
            <a:endParaRPr lang="en-US" sz="2200" dirty="0">
              <a:latin typeface="Helvetica"/>
              <a:cs typeface="Helvetica"/>
            </a:endParaRPr>
          </a:p>
        </p:txBody>
      </p:sp>
      <p:pic>
        <p:nvPicPr>
          <p:cNvPr id="2" name="JacksonComponentVideo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9400" y="1173618"/>
            <a:ext cx="5029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7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0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1400711"/>
            <a:ext cx="8628751" cy="33524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4645" y="4753162"/>
            <a:ext cx="1608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Time = 1-ms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53498" y="4753162"/>
            <a:ext cx="1826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Time = 7.2-ms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000" y="5129072"/>
            <a:ext cx="416249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Stress wave traveling through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the specimen</a:t>
            </a:r>
          </a:p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Wide variations in strain, -1.0% at</a:t>
            </a:r>
          </a:p>
          <a:p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 the top (blue/green) to -0.1% at</a:t>
            </a:r>
          </a:p>
          <a:p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 the bottom (orange)</a:t>
            </a:r>
            <a:endParaRPr lang="en-US" sz="2000" dirty="0" smtClean="0">
              <a:latin typeface="Helvetica"/>
              <a:cs typeface="Helvetic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209" y="5129072"/>
            <a:ext cx="37946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Time of max displacement</a:t>
            </a:r>
          </a:p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Uniform strain close to 0.0%</a:t>
            </a:r>
          </a:p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Strain field blocked as material </a:t>
            </a:r>
          </a:p>
          <a:p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 crushes near the top edge</a:t>
            </a:r>
            <a:endParaRPr lang="en-US" sz="2000" dirty="0" smtClean="0">
              <a:latin typeface="Helvetica"/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I</a:t>
            </a:r>
            <a:r>
              <a:rPr lang="en-US" sz="2800" dirty="0">
                <a:latin typeface="Helvetica"/>
                <a:cs typeface="Helvetica"/>
              </a:rPr>
              <a:t>-</a:t>
            </a:r>
            <a:r>
              <a:rPr lang="en-US" sz="2800" dirty="0" smtClean="0">
                <a:latin typeface="Helvetica"/>
                <a:cs typeface="Helvetica"/>
              </a:rPr>
              <a:t>beam Section (189.6-in/s)</a:t>
            </a:r>
          </a:p>
        </p:txBody>
      </p:sp>
    </p:spTree>
    <p:extLst>
      <p:ext uri="{BB962C8B-B14F-4D97-AF65-F5344CB8AC3E}">
        <p14:creationId xmlns:p14="http://schemas.microsoft.com/office/powerpoint/2010/main" val="114006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03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348" y="1201397"/>
            <a:ext cx="3781082" cy="3806034"/>
          </a:xfrm>
          <a:prstGeom prst="rect">
            <a:avLst/>
          </a:prstGeom>
        </p:spPr>
      </p:pic>
      <p:pic>
        <p:nvPicPr>
          <p:cNvPr id="5" name="Picture 4" descr="image037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6242" y="1396999"/>
            <a:ext cx="4368186" cy="38457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9714" y="5242713"/>
            <a:ext cx="76995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Model has 24,300 nodes; 3,050 shells; 6,400 solids; and 7 parts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Bottom nodes are fixed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Two velocity conditions assigned to block: 189.6- and 265.2-in/s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Impact block weighed 204.8-lb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I</a:t>
            </a:r>
            <a:r>
              <a:rPr lang="en-US" sz="2800" dirty="0">
                <a:latin typeface="Helvetica"/>
                <a:cs typeface="Helvetica"/>
              </a:rPr>
              <a:t>-</a:t>
            </a:r>
            <a:r>
              <a:rPr lang="en-US" sz="2800" dirty="0" smtClean="0">
                <a:latin typeface="Helvetica"/>
                <a:cs typeface="Helvetica"/>
              </a:rPr>
              <a:t>beam Section (189.6-in/s)</a:t>
            </a:r>
          </a:p>
        </p:txBody>
      </p:sp>
    </p:spTree>
    <p:extLst>
      <p:ext uri="{BB962C8B-B14F-4D97-AF65-F5344CB8AC3E}">
        <p14:creationId xmlns:p14="http://schemas.microsoft.com/office/powerpoint/2010/main" val="10019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23141" y="1228859"/>
            <a:ext cx="5367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Test-Analysis Comparisons for Mat 58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3051" y="5440566"/>
            <a:ext cx="65701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 smtClean="0">
                <a:latin typeface="Helvetica"/>
                <a:cs typeface="Helvetica"/>
              </a:rPr>
              <a:t>Excellent comparison with time history responses</a:t>
            </a:r>
          </a:p>
          <a:p>
            <a:endParaRPr lang="en-US" sz="1000" dirty="0" smtClean="0">
              <a:latin typeface="Helvetica"/>
              <a:cs typeface="Helvetica"/>
            </a:endParaRPr>
          </a:p>
          <a:p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 smtClean="0">
                <a:latin typeface="Helvetica"/>
                <a:cs typeface="Helvetica"/>
              </a:rPr>
              <a:t>Maximum crush displacement predicted within 5%</a:t>
            </a:r>
          </a:p>
        </p:txBody>
      </p:sp>
      <p:pic>
        <p:nvPicPr>
          <p:cNvPr id="3" name="Picture 2" descr="image0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3" y="1880842"/>
            <a:ext cx="3066143" cy="3399728"/>
          </a:xfrm>
          <a:prstGeom prst="rect">
            <a:avLst/>
          </a:prstGeom>
        </p:spPr>
      </p:pic>
      <p:pic>
        <p:nvPicPr>
          <p:cNvPr id="5" name="Picture 4" descr="image05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6301" y="1817525"/>
            <a:ext cx="3165933" cy="3454400"/>
          </a:xfrm>
          <a:prstGeom prst="rect">
            <a:avLst/>
          </a:prstGeom>
        </p:spPr>
      </p:pic>
      <p:pic>
        <p:nvPicPr>
          <p:cNvPr id="7" name="Picture 6" descr="image06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376" y="1781239"/>
            <a:ext cx="3123624" cy="34906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I</a:t>
            </a:r>
            <a:r>
              <a:rPr lang="en-US" sz="2800" dirty="0">
                <a:latin typeface="Helvetica"/>
                <a:cs typeface="Helvetica"/>
              </a:rPr>
              <a:t>-</a:t>
            </a:r>
            <a:r>
              <a:rPr lang="en-US" sz="2800" dirty="0" smtClean="0">
                <a:latin typeface="Helvetica"/>
                <a:cs typeface="Helvetica"/>
              </a:rPr>
              <a:t>beam Section (189.6-in/s)</a:t>
            </a:r>
          </a:p>
        </p:txBody>
      </p:sp>
    </p:spTree>
    <p:extLst>
      <p:ext uri="{BB962C8B-B14F-4D97-AF65-F5344CB8AC3E}">
        <p14:creationId xmlns:p14="http://schemas.microsoft.com/office/powerpoint/2010/main" val="58238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14286" y="1228859"/>
            <a:ext cx="5847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Image Sequence of Mat 58 I-Beam Model</a:t>
            </a:r>
            <a:endParaRPr lang="en-US" sz="2400" dirty="0">
              <a:latin typeface="Helvetica"/>
              <a:cs typeface="Helvetica"/>
            </a:endParaRPr>
          </a:p>
        </p:txBody>
      </p:sp>
      <p:pic>
        <p:nvPicPr>
          <p:cNvPr id="2" name="Picture 1" descr="image063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7142" y="1727610"/>
            <a:ext cx="2899227" cy="255757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22861" y="3927453"/>
            <a:ext cx="1492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T=0.0024-s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6" name="Picture 5" descr="image065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3989" y="1817752"/>
            <a:ext cx="2899227" cy="2340428"/>
          </a:xfrm>
          <a:prstGeom prst="rect">
            <a:avLst/>
          </a:prstGeom>
        </p:spPr>
      </p:pic>
      <p:pic>
        <p:nvPicPr>
          <p:cNvPr id="8" name="Picture 7" descr="image067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0160" y="4369677"/>
            <a:ext cx="2830286" cy="219528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46732" y="6364907"/>
            <a:ext cx="1492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T=0.0072-s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5160" y="3958125"/>
            <a:ext cx="1492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T=0.0048-s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23" name="Picture 22" descr="image069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3989" y="4406444"/>
            <a:ext cx="2848429" cy="221342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805160" y="6341909"/>
            <a:ext cx="1203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T=0.01-s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I</a:t>
            </a:r>
            <a:r>
              <a:rPr lang="en-US" sz="2800" dirty="0">
                <a:latin typeface="Helvetica"/>
                <a:cs typeface="Helvetica"/>
              </a:rPr>
              <a:t>-</a:t>
            </a:r>
            <a:r>
              <a:rPr lang="en-US" sz="2800" dirty="0" smtClean="0">
                <a:latin typeface="Helvetica"/>
                <a:cs typeface="Helvetica"/>
              </a:rPr>
              <a:t>beam Section (189.6-in/s)</a:t>
            </a:r>
          </a:p>
        </p:txBody>
      </p:sp>
    </p:spTree>
    <p:extLst>
      <p:ext uri="{BB962C8B-B14F-4D97-AF65-F5344CB8AC3E}">
        <p14:creationId xmlns:p14="http://schemas.microsoft.com/office/powerpoint/2010/main" val="233914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65514" y="1177754"/>
            <a:ext cx="5545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Helvetica"/>
                <a:cs typeface="Helvetica"/>
              </a:rPr>
              <a:t>T-Section Dynamic Crush Tests</a:t>
            </a:r>
            <a:endParaRPr lang="en-US" sz="2800" b="1" dirty="0"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248" y="1796905"/>
            <a:ext cx="8357990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 smtClean="0">
                <a:latin typeface="Helvetica"/>
                <a:cs typeface="Helvetica"/>
              </a:rPr>
              <a:t>T-sections were extracted from the edge of the subfloor, where </a:t>
            </a:r>
          </a:p>
          <a:p>
            <a:r>
              <a:rPr lang="en-US" sz="2200" dirty="0">
                <a:latin typeface="Helvetica"/>
                <a:cs typeface="Helvetica"/>
              </a:rPr>
              <a:t> </a:t>
            </a:r>
            <a:r>
              <a:rPr lang="en-US" sz="2200" dirty="0" smtClean="0">
                <a:latin typeface="Helvetica"/>
                <a:cs typeface="Helvetica"/>
              </a:rPr>
              <a:t> a lateral I-beam terminates at a longitudinal I-beam, forming a</a:t>
            </a:r>
          </a:p>
          <a:p>
            <a:r>
              <a:rPr lang="en-US" sz="2200" dirty="0">
                <a:latin typeface="Helvetica"/>
                <a:cs typeface="Helvetica"/>
              </a:rPr>
              <a:t> </a:t>
            </a:r>
            <a:r>
              <a:rPr lang="en-US" sz="2200" dirty="0" smtClean="0">
                <a:latin typeface="Helvetica"/>
                <a:cs typeface="Helvetica"/>
              </a:rPr>
              <a:t> ‘T’ shape</a:t>
            </a:r>
          </a:p>
          <a:p>
            <a:endParaRPr lang="en-US" sz="2200" dirty="0">
              <a:latin typeface="Helvetica"/>
              <a:cs typeface="Helvetica"/>
            </a:endParaRPr>
          </a:p>
          <a:p>
            <a:r>
              <a:rPr lang="en-US" sz="22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 smtClean="0">
                <a:latin typeface="Helvetica"/>
                <a:cs typeface="Helvetica"/>
              </a:rPr>
              <a:t>Two specimens were extracted, with dimensions 9-in. tall, 6.2-in. </a:t>
            </a:r>
          </a:p>
          <a:p>
            <a:r>
              <a:rPr lang="en-US" sz="2200" dirty="0">
                <a:latin typeface="Helvetica"/>
                <a:cs typeface="Helvetica"/>
              </a:rPr>
              <a:t> </a:t>
            </a:r>
            <a:r>
              <a:rPr lang="en-US" sz="2200" dirty="0" smtClean="0">
                <a:latin typeface="Helvetica"/>
                <a:cs typeface="Helvetica"/>
              </a:rPr>
              <a:t> wide, and 13-in. long </a:t>
            </a:r>
          </a:p>
          <a:p>
            <a:endParaRPr lang="en-US" sz="2200" dirty="0">
              <a:latin typeface="Helvetica"/>
              <a:cs typeface="Helvetica"/>
            </a:endParaRPr>
          </a:p>
          <a:p>
            <a:r>
              <a:rPr lang="en-US" sz="22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 smtClean="0">
                <a:latin typeface="Helvetica"/>
                <a:cs typeface="Helvetica"/>
              </a:rPr>
              <a:t>Vertical drop tests were performed at 2-ft (134.9-in/s) and 4-ft </a:t>
            </a:r>
          </a:p>
          <a:p>
            <a:r>
              <a:rPr lang="en-US" sz="2200" dirty="0">
                <a:latin typeface="Helvetica"/>
                <a:cs typeface="Helvetica"/>
              </a:rPr>
              <a:t> </a:t>
            </a:r>
            <a:r>
              <a:rPr lang="en-US" sz="2200" dirty="0" smtClean="0">
                <a:latin typeface="Helvetica"/>
                <a:cs typeface="Helvetica"/>
              </a:rPr>
              <a:t> (192-in/s) drop heights</a:t>
            </a:r>
          </a:p>
          <a:p>
            <a:endParaRPr lang="en-US" sz="2200" dirty="0">
              <a:latin typeface="Helvetica"/>
              <a:cs typeface="Helvetica"/>
            </a:endParaRPr>
          </a:p>
          <a:p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 smtClean="0">
                <a:latin typeface="Helvetica"/>
                <a:ea typeface="Wingdings"/>
                <a:cs typeface="Helvetica"/>
                <a:sym typeface="Wingdings"/>
              </a:rPr>
              <a:t>Impact block weighed 204.8-lb.</a:t>
            </a:r>
          </a:p>
          <a:p>
            <a:endParaRPr lang="en-US" sz="22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2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 smtClean="0">
                <a:latin typeface="Helvetica"/>
                <a:ea typeface="Wingdings"/>
                <a:cs typeface="Helvetica"/>
                <a:sym typeface="Wingdings"/>
              </a:rPr>
              <a:t>Data were collected from an accelerometer mounted to the </a:t>
            </a:r>
          </a:p>
          <a:p>
            <a:r>
              <a:rPr lang="en-US" sz="22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200" dirty="0" smtClean="0">
                <a:latin typeface="Helvetica"/>
                <a:ea typeface="Wingdings"/>
                <a:cs typeface="Helvetica"/>
                <a:sym typeface="Wingdings"/>
              </a:rPr>
              <a:t> impact block and from photogrammetry</a:t>
            </a:r>
            <a:r>
              <a:rPr lang="en-US" sz="2200" dirty="0" smtClean="0">
                <a:latin typeface="Helvetica"/>
                <a:cs typeface="Helvetica"/>
              </a:rPr>
              <a:t> </a:t>
            </a:r>
            <a:endParaRPr lang="en-US" sz="2200" dirty="0"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T-Section</a:t>
            </a:r>
          </a:p>
        </p:txBody>
      </p:sp>
    </p:spTree>
    <p:extLst>
      <p:ext uri="{BB962C8B-B14F-4D97-AF65-F5344CB8AC3E}">
        <p14:creationId xmlns:p14="http://schemas.microsoft.com/office/powerpoint/2010/main" val="110695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99152" y="6204641"/>
            <a:ext cx="1570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 video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T-Section (192-in/s)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74082" y="1499351"/>
            <a:ext cx="3071198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latin typeface="Helvetica"/>
                <a:cs typeface="Helvetica"/>
              </a:rPr>
              <a:t>Failure Events</a:t>
            </a:r>
          </a:p>
          <a:p>
            <a:endParaRPr lang="en-US" sz="2000" dirty="0" smtClean="0">
              <a:latin typeface="Helvetica"/>
              <a:cs typeface="Helvetica"/>
            </a:endParaRPr>
          </a:p>
          <a:p>
            <a:r>
              <a:rPr lang="en-US" sz="2000" dirty="0" smtClean="0">
                <a:latin typeface="Helvetica"/>
                <a:cs typeface="Helvetica"/>
              </a:rPr>
              <a:t>+1 ms: Complete fracture 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of the vertical flanges </a:t>
            </a:r>
          </a:p>
          <a:p>
            <a:r>
              <a:rPr lang="en-US" sz="2000" dirty="0">
                <a:latin typeface="Helvetica"/>
                <a:cs typeface="Helvetica"/>
              </a:rPr>
              <a:t>a</a:t>
            </a:r>
            <a:r>
              <a:rPr lang="en-US" sz="2000" dirty="0" smtClean="0">
                <a:latin typeface="Helvetica"/>
                <a:cs typeface="Helvetica"/>
              </a:rPr>
              <a:t>bove the fillet</a:t>
            </a:r>
          </a:p>
          <a:p>
            <a:endParaRPr lang="en-US" sz="2000" dirty="0">
              <a:latin typeface="Helvetica"/>
              <a:cs typeface="Helvetica"/>
            </a:endParaRPr>
          </a:p>
          <a:p>
            <a:r>
              <a:rPr lang="en-US" sz="2000" dirty="0" smtClean="0">
                <a:latin typeface="Helvetica"/>
                <a:cs typeface="Helvetica"/>
              </a:rPr>
              <a:t>+5 ms: Vertical flanges</a:t>
            </a:r>
          </a:p>
          <a:p>
            <a:r>
              <a:rPr lang="en-US" sz="2000" dirty="0">
                <a:latin typeface="Helvetica"/>
                <a:cs typeface="Helvetica"/>
              </a:rPr>
              <a:t>a</a:t>
            </a:r>
            <a:r>
              <a:rPr lang="en-US" sz="2000" dirty="0" smtClean="0">
                <a:latin typeface="Helvetica"/>
                <a:cs typeface="Helvetica"/>
              </a:rPr>
              <a:t>re being wedged inside</a:t>
            </a:r>
          </a:p>
          <a:p>
            <a:r>
              <a:rPr lang="en-US" sz="2000" dirty="0">
                <a:latin typeface="Helvetica"/>
                <a:cs typeface="Helvetica"/>
              </a:rPr>
              <a:t>t</a:t>
            </a:r>
            <a:r>
              <a:rPr lang="en-US" sz="2000" dirty="0" smtClean="0">
                <a:latin typeface="Helvetica"/>
                <a:cs typeface="Helvetica"/>
              </a:rPr>
              <a:t>he horizontal flanges</a:t>
            </a:r>
          </a:p>
          <a:p>
            <a:endParaRPr lang="en-US" sz="2000" dirty="0">
              <a:latin typeface="Helvetica"/>
              <a:cs typeface="Helvetica"/>
            </a:endParaRPr>
          </a:p>
          <a:p>
            <a:r>
              <a:rPr lang="en-US" sz="2000" dirty="0" smtClean="0">
                <a:latin typeface="Helvetica"/>
                <a:cs typeface="Helvetica"/>
              </a:rPr>
              <a:t>+20 ms: Time of max</a:t>
            </a:r>
          </a:p>
          <a:p>
            <a:r>
              <a:rPr lang="en-US" sz="2000" dirty="0">
                <a:latin typeface="Helvetica"/>
                <a:cs typeface="Helvetica"/>
              </a:rPr>
              <a:t>d</a:t>
            </a:r>
            <a:r>
              <a:rPr lang="en-US" sz="2000" dirty="0" smtClean="0">
                <a:latin typeface="Helvetica"/>
                <a:cs typeface="Helvetica"/>
              </a:rPr>
              <a:t>eflection, vertical web</a:t>
            </a:r>
          </a:p>
          <a:p>
            <a:r>
              <a:rPr lang="en-US" sz="2000" dirty="0">
                <a:latin typeface="Helvetica"/>
                <a:cs typeface="Helvetica"/>
              </a:rPr>
              <a:t>f</a:t>
            </a:r>
            <a:r>
              <a:rPr lang="en-US" sz="2000" dirty="0" smtClean="0">
                <a:latin typeface="Helvetica"/>
                <a:cs typeface="Helvetica"/>
              </a:rPr>
              <a:t>ractures at the base</a:t>
            </a:r>
          </a:p>
          <a:p>
            <a:r>
              <a:rPr lang="en-US" sz="2000" dirty="0">
                <a:latin typeface="Helvetica"/>
                <a:cs typeface="Helvetica"/>
              </a:rPr>
              <a:t>n</a:t>
            </a:r>
            <a:r>
              <a:rPr lang="en-US" sz="2000" dirty="0" smtClean="0">
                <a:latin typeface="Helvetica"/>
                <a:cs typeface="Helvetica"/>
              </a:rPr>
              <a:t>ear doublers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3" name="JacksonComponentVideo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6859" y="1251858"/>
            <a:ext cx="4753428" cy="475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0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25478" y="4753162"/>
            <a:ext cx="3192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Out-of-plane displacement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4826" y="4710828"/>
            <a:ext cx="2379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Compressive strain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332" y="5129072"/>
            <a:ext cx="469010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Fringe plot taken 0.5-ms after impact</a:t>
            </a:r>
          </a:p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Out-of-plane displacements exhibit</a:t>
            </a:r>
          </a:p>
          <a:p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 oil canning mode, upper half</a:t>
            </a:r>
          </a:p>
          <a:p>
            <a:r>
              <a:rPr lang="en-US" sz="2000" dirty="0" smtClean="0">
                <a:latin typeface="Helvetica"/>
                <a:cs typeface="Helvetica"/>
                <a:sym typeface="Wingdings"/>
              </a:rPr>
              <a:t>  displaces toward the camera, bottom</a:t>
            </a:r>
          </a:p>
          <a:p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 half away from the camera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9438" y="5110938"/>
            <a:ext cx="365203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Fringe plot taken 0.5-ms after 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 impact</a:t>
            </a:r>
          </a:p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Low uniform strain, except at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  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bottom web </a:t>
            </a:r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intersection with </a:t>
            </a:r>
            <a:endParaRPr lang="en-US" sz="2000" dirty="0" smtClean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000" dirty="0" err="1" smtClean="0">
                <a:latin typeface="Helvetica"/>
                <a:ea typeface="Wingdings"/>
                <a:cs typeface="Helvetica"/>
                <a:sym typeface="Wingdings"/>
              </a:rPr>
              <a:t>doublers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  </a:t>
            </a:r>
            <a:endParaRPr lang="en-US" sz="2000" dirty="0">
              <a:latin typeface="Helvetica"/>
              <a:ea typeface="Wingdings"/>
              <a:cs typeface="Helvetica"/>
              <a:sym typeface="Wingdings"/>
            </a:endParaRPr>
          </a:p>
          <a:p>
            <a:endParaRPr lang="en-US" sz="2000" dirty="0" smtClean="0">
              <a:latin typeface="Helvetica"/>
              <a:cs typeface="Helvetica"/>
            </a:endParaRPr>
          </a:p>
        </p:txBody>
      </p:sp>
      <p:pic>
        <p:nvPicPr>
          <p:cNvPr id="5" name="Picture 4" descr="image0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083" y="1223025"/>
            <a:ext cx="7573316" cy="35505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T-Section (192-in/s)</a:t>
            </a:r>
          </a:p>
        </p:txBody>
      </p:sp>
    </p:spTree>
    <p:extLst>
      <p:ext uri="{BB962C8B-B14F-4D97-AF65-F5344CB8AC3E}">
        <p14:creationId xmlns:p14="http://schemas.microsoft.com/office/powerpoint/2010/main" val="118550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79714" y="5242713"/>
            <a:ext cx="76995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Model has 15,367 nodes; 13,746 shells; 512 solids; and 9 parts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Bottom nodes are fixed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Two velocity conditions assigned to block: 134.9- and 192-in/s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Impact block weighed 204.8-lb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6" name="Picture 5" descr="image09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4423" y="1311298"/>
            <a:ext cx="5060147" cy="40086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T-Section (192-in/s)</a:t>
            </a:r>
          </a:p>
        </p:txBody>
      </p:sp>
    </p:spTree>
    <p:extLst>
      <p:ext uri="{BB962C8B-B14F-4D97-AF65-F5344CB8AC3E}">
        <p14:creationId xmlns:p14="http://schemas.microsoft.com/office/powerpoint/2010/main" val="351119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23141" y="1156287"/>
            <a:ext cx="5367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Test-Analysis Comparisons for Mat 58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3369" y="5696858"/>
            <a:ext cx="84837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 smtClean="0">
                <a:latin typeface="Helvetica"/>
                <a:cs typeface="Helvetica"/>
              </a:rPr>
              <a:t>Model accelerations generally higher than test</a:t>
            </a:r>
            <a:endParaRPr lang="en-US" sz="1000" dirty="0" smtClean="0">
              <a:latin typeface="Helvetica"/>
              <a:cs typeface="Helvetica"/>
            </a:endParaRPr>
          </a:p>
          <a:p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 smtClean="0">
                <a:latin typeface="Helvetica"/>
                <a:cs typeface="Helvetica"/>
              </a:rPr>
              <a:t>Maximum crush displacement significantly under predicted due to</a:t>
            </a:r>
          </a:p>
          <a:p>
            <a:r>
              <a:rPr lang="en-US" sz="2200" dirty="0">
                <a:latin typeface="Helvetica"/>
                <a:cs typeface="Helvetica"/>
              </a:rPr>
              <a:t> </a:t>
            </a:r>
            <a:r>
              <a:rPr lang="en-US" sz="2200" dirty="0" smtClean="0">
                <a:latin typeface="Helvetica"/>
                <a:cs typeface="Helvetica"/>
              </a:rPr>
              <a:t> the fact that the simulation did not capture delamination failure</a:t>
            </a:r>
          </a:p>
        </p:txBody>
      </p:sp>
      <p:pic>
        <p:nvPicPr>
          <p:cNvPr id="3" name="Picture 2" descr="image11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369" y="1549771"/>
            <a:ext cx="3793918" cy="4161918"/>
          </a:xfrm>
          <a:prstGeom prst="rect">
            <a:avLst/>
          </a:prstGeom>
        </p:spPr>
      </p:pic>
      <p:pic>
        <p:nvPicPr>
          <p:cNvPr id="8" name="Picture 7" descr="image1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5746" y="1549771"/>
            <a:ext cx="4215540" cy="41713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T-Section (192-in/s)</a:t>
            </a:r>
          </a:p>
        </p:txBody>
      </p:sp>
    </p:spTree>
    <p:extLst>
      <p:ext uri="{BB962C8B-B14F-4D97-AF65-F5344CB8AC3E}">
        <p14:creationId xmlns:p14="http://schemas.microsoft.com/office/powerpoint/2010/main" val="357824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96998" y="1177668"/>
            <a:ext cx="6103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T-Section Model Deformations and Failures</a:t>
            </a:r>
            <a:endParaRPr lang="en-US" sz="2400" dirty="0">
              <a:latin typeface="Helvetica"/>
              <a:cs typeface="Helvetica"/>
            </a:endParaRPr>
          </a:p>
        </p:txBody>
      </p:sp>
      <p:pic>
        <p:nvPicPr>
          <p:cNvPr id="2" name="Picture 1" descr="image12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140" y="1639334"/>
            <a:ext cx="4299859" cy="3857492"/>
          </a:xfrm>
          <a:prstGeom prst="rect">
            <a:avLst/>
          </a:prstGeom>
        </p:spPr>
      </p:pic>
      <p:pic>
        <p:nvPicPr>
          <p:cNvPr id="5" name="Picture 4" descr="image13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2999" y="2077357"/>
            <a:ext cx="3882571" cy="29119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66231" y="5514970"/>
            <a:ext cx="68066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200" dirty="0">
                <a:latin typeface="Helvetica"/>
                <a:cs typeface="Helvetica"/>
              </a:rPr>
              <a:t>Model not able to capture delamination failure </a:t>
            </a:r>
            <a:r>
              <a:rPr lang="en-US" sz="2200" dirty="0" smtClean="0">
                <a:latin typeface="Helvetica"/>
                <a:cs typeface="Helvetica"/>
              </a:rPr>
              <a:t>mode</a:t>
            </a:r>
          </a:p>
          <a:p>
            <a:r>
              <a:rPr lang="en-US" sz="2200" dirty="0">
                <a:latin typeface="Helvetica"/>
                <a:cs typeface="Helvetica"/>
              </a:rPr>
              <a:t> </a:t>
            </a:r>
            <a:r>
              <a:rPr lang="en-US" sz="2200" dirty="0" smtClean="0">
                <a:latin typeface="Helvetica"/>
                <a:cs typeface="Helvetica"/>
              </a:rPr>
              <a:t> or rivet-on-rivet contact</a:t>
            </a:r>
            <a:endParaRPr lang="en-US" sz="2200" dirty="0">
              <a:latin typeface="Helvetica"/>
              <a:cs typeface="Helvetica"/>
            </a:endParaRPr>
          </a:p>
          <a:p>
            <a:endParaRPr lang="en-US" sz="2200" dirty="0" smtClean="0">
              <a:latin typeface="Helvetica"/>
              <a:cs typeface="Helvetica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644571" y="6259287"/>
            <a:ext cx="3936997" cy="18142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731000" y="3900714"/>
            <a:ext cx="1850568" cy="2358572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T-Section (192-in/s)</a:t>
            </a:r>
          </a:p>
        </p:txBody>
      </p:sp>
    </p:spTree>
    <p:extLst>
      <p:ext uri="{BB962C8B-B14F-4D97-AF65-F5344CB8AC3E}">
        <p14:creationId xmlns:p14="http://schemas.microsoft.com/office/powerpoint/2010/main" val="70809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42272" y="1266429"/>
            <a:ext cx="7042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Helvetica"/>
                <a:cs typeface="Helvetica"/>
              </a:rPr>
              <a:t>Cruciform Section Dynamic Crush Tests</a:t>
            </a:r>
            <a:endParaRPr lang="en-US" sz="2800" b="1" dirty="0"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115" y="1789649"/>
            <a:ext cx="8781395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Two 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c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ruciform </a:t>
            </a:r>
            <a:r>
              <a:rPr lang="en-US" sz="2000" dirty="0" smtClean="0">
                <a:latin typeface="Helvetica"/>
                <a:cs typeface="Helvetica"/>
              </a:rPr>
              <a:t>sections were extracted from the intersection of lateral and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longitudinal I-beams, with dimensions 6-in. tall, 12-in. wide, and 12-in. long</a:t>
            </a:r>
          </a:p>
          <a:p>
            <a:endParaRPr lang="en-US" sz="800" dirty="0">
              <a:latin typeface="Helvetica"/>
              <a:cs typeface="Helvetica"/>
            </a:endParaRP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Vertical drop tests were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performed at 192.5-in/s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and </a:t>
            </a:r>
            <a:r>
              <a:rPr lang="en-US" sz="2000" b="1" dirty="0" smtClean="0">
                <a:solidFill>
                  <a:srgbClr val="FF0000"/>
                </a:solidFill>
                <a:latin typeface="Helvetica"/>
                <a:cs typeface="Helvetica"/>
              </a:rPr>
              <a:t>268.6-in/s </a:t>
            </a:r>
            <a:r>
              <a:rPr lang="en-US" sz="2000" dirty="0" smtClean="0">
                <a:latin typeface="Helvetica"/>
                <a:cs typeface="Helvetica"/>
              </a:rPr>
              <a:t>with an 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 impact block weighing 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 215-lb.</a:t>
            </a:r>
          </a:p>
          <a:p>
            <a:endParaRPr lang="en-US" sz="8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Data were collected 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 from an accelerometer 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 mounted to the impact 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 block and from </a:t>
            </a:r>
          </a:p>
          <a:p>
            <a:r>
              <a:rPr lang="en-US" sz="20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ea typeface="Wingdings"/>
                <a:cs typeface="Helvetica"/>
                <a:sym typeface="Wingdings"/>
              </a:rPr>
              <a:t> photogrammetry</a:t>
            </a:r>
            <a:r>
              <a:rPr lang="en-US" sz="2000" dirty="0" smtClean="0">
                <a:latin typeface="Helvetica"/>
                <a:cs typeface="Helvetica"/>
              </a:rPr>
              <a:t> 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2" name="Picture 1" descr="2011-L-01760_s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3244" y="2612573"/>
            <a:ext cx="5775265" cy="39015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75469" y="6340648"/>
            <a:ext cx="4532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Photographs of two cruciform sections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Cruciform Sections</a:t>
            </a:r>
          </a:p>
        </p:txBody>
      </p:sp>
    </p:spTree>
    <p:extLst>
      <p:ext uri="{BB962C8B-B14F-4D97-AF65-F5344CB8AC3E}">
        <p14:creationId xmlns:p14="http://schemas.microsoft.com/office/powerpoint/2010/main" val="66617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93174" y="5435751"/>
            <a:ext cx="1616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 Video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Cruciform Section (268.6-in/s)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3636" y="1172777"/>
            <a:ext cx="3056314" cy="54938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latin typeface="Helvetica"/>
                <a:cs typeface="Helvetica"/>
              </a:rPr>
              <a:t>Failure Events</a:t>
            </a:r>
          </a:p>
          <a:p>
            <a:endParaRPr lang="en-US" sz="1400" dirty="0" smtClean="0">
              <a:latin typeface="Helvetica"/>
              <a:cs typeface="Helvetica"/>
            </a:endParaRPr>
          </a:p>
          <a:p>
            <a:r>
              <a:rPr lang="en-US" sz="1900" dirty="0" smtClean="0">
                <a:latin typeface="Helvetica"/>
                <a:cs typeface="Helvetica"/>
              </a:rPr>
              <a:t>+</a:t>
            </a:r>
            <a:r>
              <a:rPr lang="en-US" sz="1900" dirty="0">
                <a:latin typeface="Helvetica"/>
                <a:cs typeface="Helvetica"/>
              </a:rPr>
              <a:t>1</a:t>
            </a:r>
            <a:r>
              <a:rPr lang="en-US" sz="1900" dirty="0" smtClean="0">
                <a:latin typeface="Helvetica"/>
                <a:cs typeface="Helvetica"/>
              </a:rPr>
              <a:t> </a:t>
            </a:r>
            <a:r>
              <a:rPr lang="en-US" sz="1900" dirty="0" err="1" smtClean="0">
                <a:latin typeface="Helvetica"/>
                <a:cs typeface="Helvetica"/>
              </a:rPr>
              <a:t>ms</a:t>
            </a:r>
            <a:r>
              <a:rPr lang="en-US" sz="1900" dirty="0" smtClean="0">
                <a:latin typeface="Helvetica"/>
                <a:cs typeface="Helvetica"/>
              </a:rPr>
              <a:t>: Crushing of the</a:t>
            </a:r>
          </a:p>
          <a:p>
            <a:r>
              <a:rPr lang="en-US" sz="1900" dirty="0">
                <a:latin typeface="Helvetica"/>
                <a:cs typeface="Helvetica"/>
              </a:rPr>
              <a:t>l</a:t>
            </a:r>
            <a:r>
              <a:rPr lang="en-US" sz="1900" dirty="0" smtClean="0">
                <a:latin typeface="Helvetica"/>
                <a:cs typeface="Helvetica"/>
              </a:rPr>
              <a:t>eft quadrant, delamination</a:t>
            </a:r>
          </a:p>
          <a:p>
            <a:endParaRPr lang="en-US" sz="1400" dirty="0">
              <a:latin typeface="Helvetica"/>
              <a:cs typeface="Helvetica"/>
            </a:endParaRPr>
          </a:p>
          <a:p>
            <a:r>
              <a:rPr lang="en-US" sz="1900" dirty="0" smtClean="0">
                <a:latin typeface="Helvetica"/>
                <a:cs typeface="Helvetica"/>
              </a:rPr>
              <a:t>+2 </a:t>
            </a:r>
            <a:r>
              <a:rPr lang="en-US" sz="1900" dirty="0" err="1" smtClean="0">
                <a:latin typeface="Helvetica"/>
                <a:cs typeface="Helvetica"/>
              </a:rPr>
              <a:t>ms</a:t>
            </a:r>
            <a:r>
              <a:rPr lang="en-US" sz="1900" dirty="0" smtClean="0">
                <a:latin typeface="Helvetica"/>
                <a:cs typeface="Helvetica"/>
              </a:rPr>
              <a:t>: Failures present</a:t>
            </a:r>
          </a:p>
          <a:p>
            <a:r>
              <a:rPr lang="en-US" sz="1900" dirty="0">
                <a:latin typeface="Helvetica"/>
                <a:cs typeface="Helvetica"/>
              </a:rPr>
              <a:t>i</a:t>
            </a:r>
            <a:r>
              <a:rPr lang="en-US" sz="1900" dirty="0" smtClean="0">
                <a:latin typeface="Helvetica"/>
                <a:cs typeface="Helvetica"/>
              </a:rPr>
              <a:t>n three quadrants, </a:t>
            </a:r>
          </a:p>
          <a:p>
            <a:r>
              <a:rPr lang="en-US" sz="1900" dirty="0">
                <a:latin typeface="Helvetica"/>
                <a:cs typeface="Helvetica"/>
              </a:rPr>
              <a:t>l</a:t>
            </a:r>
            <a:r>
              <a:rPr lang="en-US" sz="1900" dirty="0" smtClean="0">
                <a:latin typeface="Helvetica"/>
                <a:cs typeface="Helvetica"/>
              </a:rPr>
              <a:t>ocalized buckling,</a:t>
            </a:r>
          </a:p>
          <a:p>
            <a:r>
              <a:rPr lang="en-US" sz="1900" dirty="0" err="1">
                <a:latin typeface="Helvetica"/>
                <a:cs typeface="Helvetica"/>
              </a:rPr>
              <a:t>d</a:t>
            </a:r>
            <a:r>
              <a:rPr lang="en-US" sz="1900" dirty="0" err="1" smtClean="0">
                <a:latin typeface="Helvetica"/>
                <a:cs typeface="Helvetica"/>
              </a:rPr>
              <a:t>ebonding</a:t>
            </a:r>
            <a:r>
              <a:rPr lang="en-US" sz="1900" dirty="0" smtClean="0">
                <a:latin typeface="Helvetica"/>
                <a:cs typeface="Helvetica"/>
              </a:rPr>
              <a:t> and fracture</a:t>
            </a:r>
          </a:p>
          <a:p>
            <a:endParaRPr lang="en-US" sz="1400" dirty="0">
              <a:latin typeface="Helvetica"/>
              <a:cs typeface="Helvetica"/>
            </a:endParaRPr>
          </a:p>
          <a:p>
            <a:r>
              <a:rPr lang="en-US" sz="1900" dirty="0" smtClean="0">
                <a:latin typeface="Helvetica"/>
                <a:cs typeface="Helvetica"/>
              </a:rPr>
              <a:t>+15 </a:t>
            </a:r>
            <a:r>
              <a:rPr lang="en-US" sz="1900" dirty="0" err="1" smtClean="0">
                <a:latin typeface="Helvetica"/>
                <a:cs typeface="Helvetica"/>
              </a:rPr>
              <a:t>ms</a:t>
            </a:r>
            <a:r>
              <a:rPr lang="en-US" sz="1900" dirty="0" smtClean="0">
                <a:latin typeface="Helvetica"/>
                <a:cs typeface="Helvetica"/>
              </a:rPr>
              <a:t>: Time of max</a:t>
            </a:r>
          </a:p>
          <a:p>
            <a:r>
              <a:rPr lang="en-US" sz="1900" dirty="0">
                <a:latin typeface="Helvetica"/>
                <a:cs typeface="Helvetica"/>
              </a:rPr>
              <a:t>c</a:t>
            </a:r>
            <a:r>
              <a:rPr lang="en-US" sz="1900" dirty="0" smtClean="0">
                <a:latin typeface="Helvetica"/>
                <a:cs typeface="Helvetica"/>
              </a:rPr>
              <a:t>rush displacement, </a:t>
            </a:r>
          </a:p>
          <a:p>
            <a:r>
              <a:rPr lang="en-US" sz="1900" dirty="0" smtClean="0">
                <a:latin typeface="Helvetica"/>
                <a:cs typeface="Helvetica"/>
              </a:rPr>
              <a:t>Damage located approx.</a:t>
            </a:r>
          </a:p>
          <a:p>
            <a:r>
              <a:rPr lang="en-US" sz="1900" dirty="0" smtClean="0">
                <a:latin typeface="Helvetica"/>
                <a:cs typeface="Helvetica"/>
              </a:rPr>
              <a:t>1-in. below upper flanges</a:t>
            </a:r>
          </a:p>
          <a:p>
            <a:endParaRPr lang="en-US" sz="1400" dirty="0" smtClean="0">
              <a:latin typeface="Helvetica"/>
              <a:cs typeface="Helvetica"/>
            </a:endParaRPr>
          </a:p>
          <a:p>
            <a:r>
              <a:rPr lang="en-US" sz="1900" dirty="0" smtClean="0">
                <a:latin typeface="Helvetica"/>
                <a:cs typeface="Helvetica"/>
              </a:rPr>
              <a:t>Following impact, it was</a:t>
            </a:r>
          </a:p>
          <a:p>
            <a:r>
              <a:rPr lang="en-US" sz="1900" dirty="0">
                <a:latin typeface="Helvetica"/>
                <a:cs typeface="Helvetica"/>
              </a:rPr>
              <a:t>p</a:t>
            </a:r>
            <a:r>
              <a:rPr lang="en-US" sz="1900" dirty="0" smtClean="0">
                <a:latin typeface="Helvetica"/>
                <a:cs typeface="Helvetica"/>
              </a:rPr>
              <a:t>ossible to completely </a:t>
            </a:r>
          </a:p>
          <a:p>
            <a:r>
              <a:rPr lang="en-US" sz="1900" dirty="0" smtClean="0">
                <a:latin typeface="Helvetica"/>
                <a:cs typeface="Helvetica"/>
              </a:rPr>
              <a:t>separate the top &amp; bottom</a:t>
            </a:r>
          </a:p>
          <a:p>
            <a:r>
              <a:rPr lang="en-US" sz="1900" dirty="0" smtClean="0">
                <a:latin typeface="Helvetica"/>
                <a:cs typeface="Helvetica"/>
              </a:rPr>
              <a:t>portions of the specimen</a:t>
            </a:r>
          </a:p>
        </p:txBody>
      </p:sp>
      <p:pic>
        <p:nvPicPr>
          <p:cNvPr id="2" name="JacksonComponentVideo3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6667" t="15432" r="19048" b="6261"/>
          <a:stretch/>
        </p:blipFill>
        <p:spPr>
          <a:xfrm>
            <a:off x="217715" y="1383510"/>
            <a:ext cx="5569857" cy="381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8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50401" y="5204865"/>
            <a:ext cx="76995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Model has 16,916 nodes; 15,750 shells; 512 solids; and 10 parts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Bottom nodes are fixed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Two specimens were impacted at: 192.5- and 268.6-in/s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 smtClean="0">
                <a:latin typeface="Helvetica"/>
                <a:cs typeface="Helvetica"/>
              </a:rPr>
              <a:t>Impact block weighed 215-lb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12" name="Picture 11" descr="image14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9756" y="1206631"/>
            <a:ext cx="4454243" cy="3345085"/>
          </a:xfrm>
          <a:prstGeom prst="rect">
            <a:avLst/>
          </a:prstGeom>
        </p:spPr>
      </p:pic>
      <p:pic>
        <p:nvPicPr>
          <p:cNvPr id="14" name="Picture 13" descr="image14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00" y="2179273"/>
            <a:ext cx="4689757" cy="21931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3571" y="4351661"/>
            <a:ext cx="3865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Cruciform model with drop mass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97396" y="4448458"/>
            <a:ext cx="4503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Three quarter view of cruciform model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Cruciform Section (268.6-in/s)</a:t>
            </a:r>
          </a:p>
        </p:txBody>
      </p:sp>
    </p:spTree>
    <p:extLst>
      <p:ext uri="{BB962C8B-B14F-4D97-AF65-F5344CB8AC3E}">
        <p14:creationId xmlns:p14="http://schemas.microsoft.com/office/powerpoint/2010/main" val="228942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0271" y="1156287"/>
            <a:ext cx="8789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Test-Analysis Comparisons for Mat 58 Model at Higher Velocity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7570" y="5294983"/>
            <a:ext cx="7614585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Mat 58 model shows excellent comparison with time-history test </a:t>
            </a:r>
          </a:p>
          <a:p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  responses</a:t>
            </a:r>
          </a:p>
          <a:p>
            <a:endParaRPr lang="en-US" sz="400" dirty="0" smtClean="0">
              <a:latin typeface="Helvetica"/>
              <a:cs typeface="Helvetica"/>
            </a:endParaRP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Model predicts a slightly higher rebound velocity</a:t>
            </a:r>
          </a:p>
          <a:p>
            <a:endParaRPr lang="en-US" sz="400" dirty="0">
              <a:latin typeface="Helvetica"/>
              <a:cs typeface="Helvetica"/>
            </a:endParaRP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Max crush displacement is predicted within 3%</a:t>
            </a:r>
          </a:p>
          <a:p>
            <a:endParaRPr lang="en-US" sz="400" dirty="0" smtClean="0">
              <a:latin typeface="Helvetica"/>
              <a:cs typeface="Helvetica"/>
            </a:endParaRPr>
          </a:p>
        </p:txBody>
      </p:sp>
      <p:pic>
        <p:nvPicPr>
          <p:cNvPr id="2" name="Picture 1" descr="image1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7980"/>
            <a:ext cx="3102429" cy="3370366"/>
          </a:xfrm>
          <a:prstGeom prst="rect">
            <a:avLst/>
          </a:prstGeom>
        </p:spPr>
      </p:pic>
      <p:pic>
        <p:nvPicPr>
          <p:cNvPr id="3" name="Picture 2" descr="image19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2430" y="1897980"/>
            <a:ext cx="3095378" cy="3370366"/>
          </a:xfrm>
          <a:prstGeom prst="rect">
            <a:avLst/>
          </a:prstGeom>
        </p:spPr>
      </p:pic>
      <p:pic>
        <p:nvPicPr>
          <p:cNvPr id="5" name="Picture 4" descr="image19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8100" y="1896319"/>
            <a:ext cx="3055900" cy="33720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Cruciform Section (268.6-in/s)</a:t>
            </a:r>
          </a:p>
        </p:txBody>
      </p:sp>
    </p:spTree>
    <p:extLst>
      <p:ext uri="{BB962C8B-B14F-4D97-AF65-F5344CB8AC3E}">
        <p14:creationId xmlns:p14="http://schemas.microsoft.com/office/powerpoint/2010/main" val="341022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06853" y="1228859"/>
            <a:ext cx="8566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Image Sequence of Mat 58 Cruciform Model (</a:t>
            </a:r>
            <a:r>
              <a:rPr lang="en-US" sz="2400" dirty="0">
                <a:latin typeface="Helvetica"/>
                <a:cs typeface="Helvetica"/>
              </a:rPr>
              <a:t>H</a:t>
            </a:r>
            <a:r>
              <a:rPr lang="en-US" sz="2400" dirty="0" smtClean="0">
                <a:latin typeface="Helvetica"/>
                <a:cs typeface="Helvetica"/>
              </a:rPr>
              <a:t>igher Velocity)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88690" y="3720501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T=0.004-s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02590" y="3720501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T=0.006-s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62533" y="6359570"/>
            <a:ext cx="1203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T=0.08-s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47638" y="6286998"/>
            <a:ext cx="1203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T=0.01-s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7" name="Picture 6" descr="image20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11" y="1764538"/>
            <a:ext cx="2821805" cy="2177142"/>
          </a:xfrm>
          <a:prstGeom prst="rect">
            <a:avLst/>
          </a:prstGeom>
        </p:spPr>
      </p:pic>
      <p:pic>
        <p:nvPicPr>
          <p:cNvPr id="9" name="Picture 8" descr="image20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13602" y="1728251"/>
            <a:ext cx="2803662" cy="2086428"/>
          </a:xfrm>
          <a:prstGeom prst="rect">
            <a:avLst/>
          </a:prstGeom>
        </p:spPr>
      </p:pic>
      <p:pic>
        <p:nvPicPr>
          <p:cNvPr id="11" name="Picture 10" descr="image205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95" y="1825352"/>
            <a:ext cx="2858091" cy="2013857"/>
          </a:xfrm>
          <a:prstGeom prst="rect">
            <a:avLst/>
          </a:prstGeom>
        </p:spPr>
      </p:pic>
      <p:pic>
        <p:nvPicPr>
          <p:cNvPr id="12" name="Picture 11" descr="image207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995" y="4442814"/>
            <a:ext cx="2912519" cy="1977571"/>
          </a:xfrm>
          <a:prstGeom prst="rect">
            <a:avLst/>
          </a:prstGeom>
        </p:spPr>
      </p:pic>
      <p:pic>
        <p:nvPicPr>
          <p:cNvPr id="13" name="Picture 12" descr="image209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7905" y="4463142"/>
            <a:ext cx="2912519" cy="1905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88195" y="3759768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T=0.002-s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14" name="Picture 13" descr="image211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3854" y="4533528"/>
            <a:ext cx="2966948" cy="188685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002590" y="6286998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T=0.012-s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24424" y="165082"/>
            <a:ext cx="55872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  <a:sym typeface="Wingdings"/>
              </a:rPr>
              <a:t>Results of Testing and </a:t>
            </a:r>
            <a:r>
              <a:rPr lang="en-US" sz="2800" dirty="0" smtClean="0">
                <a:latin typeface="Helvetica"/>
                <a:cs typeface="Helvetica"/>
                <a:sym typeface="Wingdings"/>
              </a:rPr>
              <a:t>Simulation: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Cruciform Section (268.6-in/s)</a:t>
            </a:r>
          </a:p>
        </p:txBody>
      </p:sp>
    </p:spTree>
    <p:extLst>
      <p:ext uri="{BB962C8B-B14F-4D97-AF65-F5344CB8AC3E}">
        <p14:creationId xmlns:p14="http://schemas.microsoft.com/office/powerpoint/2010/main" val="110739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5862" y="366509"/>
            <a:ext cx="2140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Conclusions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7695" y="1342404"/>
            <a:ext cx="8656937" cy="5109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Testing </a:t>
            </a:r>
            <a:r>
              <a:rPr lang="en-US" sz="2400" dirty="0" smtClean="0">
                <a:latin typeface="Helvetica"/>
                <a:cs typeface="Helvetica"/>
              </a:rPr>
              <a:t>was conducted of composite airframe structures 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 highlighting several failure modes:</a:t>
            </a:r>
            <a:endParaRPr lang="en-US" sz="2200" dirty="0" smtClean="0">
              <a:latin typeface="Helvetica"/>
              <a:cs typeface="Helvetica"/>
            </a:endParaRPr>
          </a:p>
          <a:p>
            <a:r>
              <a:rPr lang="en-US" sz="2200" dirty="0">
                <a:latin typeface="Helvetica"/>
                <a:cs typeface="Helvetica"/>
              </a:rPr>
              <a:t>	</a:t>
            </a:r>
            <a:r>
              <a:rPr lang="en-US" sz="2200" dirty="0" smtClean="0">
                <a:latin typeface="Helvetica"/>
                <a:cs typeface="Helvetica"/>
              </a:rPr>
              <a:t>- I-beams exhibited material crushing, localized bending, and</a:t>
            </a:r>
          </a:p>
          <a:p>
            <a:r>
              <a:rPr lang="en-US" sz="2200" dirty="0">
                <a:latin typeface="Helvetica"/>
                <a:cs typeface="Helvetica"/>
              </a:rPr>
              <a:t>	</a:t>
            </a:r>
            <a:r>
              <a:rPr lang="en-US" sz="2200" dirty="0" smtClean="0">
                <a:latin typeface="Helvetica"/>
                <a:cs typeface="Helvetica"/>
              </a:rPr>
              <a:t>  layer splitting </a:t>
            </a:r>
          </a:p>
          <a:p>
            <a:r>
              <a:rPr lang="en-US" sz="2200" dirty="0">
                <a:latin typeface="Helvetica"/>
                <a:cs typeface="Helvetica"/>
              </a:rPr>
              <a:t>	</a:t>
            </a:r>
            <a:r>
              <a:rPr lang="en-US" sz="2200" dirty="0" smtClean="0">
                <a:latin typeface="Helvetica"/>
                <a:cs typeface="Helvetica"/>
              </a:rPr>
              <a:t>- T-sections exhibited delamination and brittle fracture</a:t>
            </a:r>
          </a:p>
          <a:p>
            <a:r>
              <a:rPr lang="en-US" sz="2200" dirty="0">
                <a:latin typeface="Helvetica"/>
                <a:cs typeface="Helvetica"/>
              </a:rPr>
              <a:t>	</a:t>
            </a:r>
            <a:r>
              <a:rPr lang="en-US" sz="2200" dirty="0" smtClean="0">
                <a:latin typeface="Helvetica"/>
                <a:cs typeface="Helvetica"/>
              </a:rPr>
              <a:t>- Cruciform sections exhibited global/local buckling, material </a:t>
            </a:r>
          </a:p>
          <a:p>
            <a:r>
              <a:rPr lang="en-US" sz="2200" dirty="0">
                <a:latin typeface="Helvetica"/>
                <a:cs typeface="Helvetica"/>
              </a:rPr>
              <a:t>	</a:t>
            </a:r>
            <a:r>
              <a:rPr lang="en-US" sz="2200" dirty="0" smtClean="0">
                <a:latin typeface="Helvetica"/>
                <a:cs typeface="Helvetica"/>
              </a:rPr>
              <a:t>  crushing, and brittle fracture</a:t>
            </a:r>
          </a:p>
          <a:p>
            <a:endParaRPr lang="en-US" sz="1200" dirty="0">
              <a:latin typeface="Helvetica"/>
              <a:cs typeface="Helvetica"/>
            </a:endParaRPr>
          </a:p>
          <a:p>
            <a:r>
              <a:rPr lang="en-US" sz="24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Finite element models were developed and simulations were </a:t>
            </a:r>
          </a:p>
          <a:p>
            <a:r>
              <a:rPr lang="en-US" sz="24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 executed using LS-DYNA with Mat 58 (a continuum damage </a:t>
            </a:r>
          </a:p>
          <a:p>
            <a:r>
              <a:rPr lang="en-US" sz="24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 mechanics based failure model)</a:t>
            </a:r>
          </a:p>
          <a:p>
            <a:endParaRPr lang="en-US" sz="12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4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Model calibration was performed by comparing test/analysis</a:t>
            </a:r>
          </a:p>
          <a:p>
            <a:r>
              <a:rPr lang="en-US" sz="24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  time history responses, structural deformations, failure </a:t>
            </a:r>
          </a:p>
          <a:p>
            <a:r>
              <a:rPr lang="en-US" sz="24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  initiation and progression</a:t>
            </a:r>
            <a:endParaRPr lang="en-US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6154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50584" y="221365"/>
            <a:ext cx="2140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Conclusions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5942" y="1333964"/>
            <a:ext cx="844218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Mat 58 generally performed well in predicting time history 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 responses and structural deformation for the I-beams and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 cruciform specimens</a:t>
            </a:r>
          </a:p>
          <a:p>
            <a:endParaRPr lang="en-US" sz="2400" dirty="0">
              <a:latin typeface="Helvetica"/>
              <a:cs typeface="Helvetica"/>
            </a:endParaRPr>
          </a:p>
          <a:p>
            <a:r>
              <a:rPr lang="en-US" sz="24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However, Mat 58 is not capable of predicting delamination.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 Consequently, prediction of the time-history responses and 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 structural behavior of the T-section was poor.</a:t>
            </a:r>
          </a:p>
        </p:txBody>
      </p:sp>
    </p:spTree>
    <p:extLst>
      <p:ext uri="{BB962C8B-B14F-4D97-AF65-F5344CB8AC3E}">
        <p14:creationId xmlns:p14="http://schemas.microsoft.com/office/powerpoint/2010/main" val="258128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1746" y="482975"/>
            <a:ext cx="3298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Acknowledgements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12" y="1265694"/>
            <a:ext cx="8811389" cy="5401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We would like to thank:</a:t>
            </a: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	- US Army Aviation Applied Technology Directorate (AATD) for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providing the SARAP TVA</a:t>
            </a:r>
          </a:p>
          <a:p>
            <a:endParaRPr lang="en-US" sz="23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	- Charles Clarke, Brian Wilson, and Joe </a:t>
            </a:r>
            <a:r>
              <a:rPr lang="en-US" sz="2300" dirty="0" err="1" smtClean="0">
                <a:latin typeface="Helvetica"/>
                <a:ea typeface="Wingdings"/>
                <a:cs typeface="Helvetica"/>
                <a:sym typeface="Wingdings"/>
              </a:rPr>
              <a:t>Shen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of Sikorsky for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providing baseline finite element models and for many helpful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conversations related to testing and simulation</a:t>
            </a:r>
          </a:p>
          <a:p>
            <a:endParaRPr lang="en-US" sz="23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	- NASA technicians for assistance in conducting impact 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testing, including instrumentation and test set-up</a:t>
            </a:r>
          </a:p>
          <a:p>
            <a:endParaRPr lang="en-US" sz="23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	- Members of the NASA Nondestructive Evaluation Services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Branch who performed the NDE assessment</a:t>
            </a:r>
          </a:p>
          <a:p>
            <a:endParaRPr lang="en-US" sz="23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	</a:t>
            </a:r>
            <a:endParaRPr lang="en-US" sz="23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0112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1416</Words>
  <Application>Microsoft Office PowerPoint</Application>
  <PresentationFormat>On-screen Show (4:3)</PresentationFormat>
  <Paragraphs>332</Paragraphs>
  <Slides>27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 LaRC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LMIT ODIN</dc:creator>
  <cp:lastModifiedBy>Horner, April CTR (FAA)</cp:lastModifiedBy>
  <cp:revision>131</cp:revision>
  <dcterms:created xsi:type="dcterms:W3CDTF">2013-07-30T16:31:41Z</dcterms:created>
  <dcterms:modified xsi:type="dcterms:W3CDTF">2013-11-01T14:56:09Z</dcterms:modified>
</cp:coreProperties>
</file>