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90" r:id="rId2"/>
    <p:sldId id="430" r:id="rId3"/>
    <p:sldId id="429" r:id="rId4"/>
    <p:sldId id="473" r:id="rId5"/>
    <p:sldId id="436" r:id="rId6"/>
    <p:sldId id="441" r:id="rId7"/>
    <p:sldId id="450" r:id="rId8"/>
    <p:sldId id="439" r:id="rId9"/>
    <p:sldId id="482" r:id="rId10"/>
    <p:sldId id="483" r:id="rId11"/>
    <p:sldId id="480" r:id="rId12"/>
    <p:sldId id="485" r:id="rId13"/>
    <p:sldId id="478" r:id="rId14"/>
    <p:sldId id="475" r:id="rId15"/>
    <p:sldId id="465" r:id="rId16"/>
    <p:sldId id="466" r:id="rId17"/>
    <p:sldId id="487" r:id="rId18"/>
    <p:sldId id="488" r:id="rId19"/>
    <p:sldId id="453" r:id="rId20"/>
    <p:sldId id="456" r:id="rId21"/>
    <p:sldId id="455" r:id="rId22"/>
    <p:sldId id="463" r:id="rId23"/>
    <p:sldId id="472" r:id="rId24"/>
    <p:sldId id="476" r:id="rId25"/>
    <p:sldId id="474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5pPr>
    <a:lvl6pPr marL="2286000" algn="l" defTabSz="457200" rtl="0" eaLnBrk="1" latinLnBrk="0" hangingPunct="1"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6pPr>
    <a:lvl7pPr marL="2743200" algn="l" defTabSz="457200" rtl="0" eaLnBrk="1" latinLnBrk="0" hangingPunct="1"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7pPr>
    <a:lvl8pPr marL="3200400" algn="l" defTabSz="457200" rtl="0" eaLnBrk="1" latinLnBrk="0" hangingPunct="1"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8pPr>
    <a:lvl9pPr marL="3657600" algn="l" defTabSz="457200" rtl="0" eaLnBrk="1" latinLnBrk="0" hangingPunct="1">
      <a:defRPr sz="1000" kern="1200">
        <a:solidFill>
          <a:schemeClr val="tx1"/>
        </a:solidFill>
        <a:latin typeface="Arial Black" pitchFamily="38" charset="0"/>
        <a:ea typeface="ＭＳ Ｐゴシック" pitchFamily="29" charset="-128"/>
        <a:cs typeface="ＭＳ Ｐゴシック" pitchFamily="29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CFF99"/>
    <a:srgbClr val="99FF66"/>
    <a:srgbClr val="34364C"/>
    <a:srgbClr val="FFFFFF"/>
    <a:srgbClr val="E6DFFF"/>
    <a:srgbClr val="DDFFF3"/>
    <a:srgbClr val="DBE9FF"/>
    <a:srgbClr val="E8E8E8"/>
    <a:srgbClr val="B0AE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8604" autoAdjust="0"/>
    <p:restoredTop sz="90929"/>
  </p:normalViewPr>
  <p:slideViewPr>
    <p:cSldViewPr snapToGrid="0" snapToObjects="1">
      <p:cViewPr>
        <p:scale>
          <a:sx n="130" d="100"/>
          <a:sy n="130" d="100"/>
        </p:scale>
        <p:origin x="-24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15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Black" pitchFamily="29" charset="0"/>
                <a:ea typeface="ＭＳ Ｐゴシック" pitchFamily="-65" charset="-128"/>
                <a:cs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 Black" pitchFamily="29" charset="0"/>
                <a:ea typeface="ＭＳ Ｐゴシック" pitchFamily="-65" charset="-128"/>
                <a:cs typeface="ＭＳ Ｐゴシック" pitchFamily="-65" charset="-128"/>
              </a:defRPr>
            </a:lvl1pPr>
          </a:lstStyle>
          <a:p>
            <a:pPr>
              <a:defRPr/>
            </a:pPr>
            <a:fld id="{084EFA94-E930-2D49-B28D-6BD0185CD487}" type="datetime1">
              <a:rPr lang="en-US"/>
              <a:pPr>
                <a:defRPr/>
              </a:pPr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Black" pitchFamily="29" charset="0"/>
                <a:ea typeface="ＭＳ Ｐゴシック" pitchFamily="-65" charset="-128"/>
                <a:cs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 Black" pitchFamily="29" charset="0"/>
                <a:ea typeface="ＭＳ Ｐゴシック" pitchFamily="-65" charset="-128"/>
                <a:cs typeface="ＭＳ Ｐゴシック" pitchFamily="-65" charset="-128"/>
              </a:defRPr>
            </a:lvl1pPr>
          </a:lstStyle>
          <a:p>
            <a:pPr>
              <a:defRPr/>
            </a:pPr>
            <a:fld id="{8CA6C15F-2D1B-5848-A7BD-D527F1501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8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29" charset="0"/>
                <a:ea typeface="ＭＳ Ｐゴシック" pitchFamily="-65" charset="-128"/>
                <a:cs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29" charset="0"/>
                <a:ea typeface="ＭＳ Ｐゴシック" pitchFamily="-65" charset="-128"/>
                <a:cs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29" charset="0"/>
                <a:ea typeface="ＭＳ Ｐゴシック" pitchFamily="-65" charset="-128"/>
                <a:cs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29" charset="0"/>
                <a:ea typeface="ＭＳ Ｐゴシック" pitchFamily="-65" charset="-128"/>
                <a:cs typeface="ＭＳ Ｐゴシック" pitchFamily="-65" charset="-128"/>
              </a:defRPr>
            </a:lvl1pPr>
          </a:lstStyle>
          <a:p>
            <a:pPr>
              <a:defRPr/>
            </a:pPr>
            <a:fld id="{D5B65DEE-9CF1-6443-94FC-97EFD77F8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063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ヒラギノ角ゴ Pro W3" pitchFamily="29" charset="-128"/>
        <a:cs typeface="ヒラギノ角ゴ Pro W3" pitchFamily="29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ヒラギノ角ゴ Pro W3" pitchFamily="29" charset="-128"/>
        <a:cs typeface="ヒラギノ角ゴ Pro W3" pitchFamily="29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B65DEE-9CF1-6443-94FC-97EFD77F822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12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tiff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9588" y="266700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8"/>
          <p:cNvSpPr txBox="1">
            <a:spLocks noChangeArrowheads="1"/>
          </p:cNvSpPr>
          <p:nvPr userDrawn="1"/>
        </p:nvSpPr>
        <p:spPr bwMode="auto">
          <a:xfrm>
            <a:off x="176213" y="6413500"/>
            <a:ext cx="18288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800">
                <a:solidFill>
                  <a:srgbClr val="BFBFBF"/>
                </a:solidFill>
                <a:latin typeface="Arial Black" pitchFamily="29" charset="0"/>
                <a:ea typeface="ＭＳ Ｐゴシック" pitchFamily="-65" charset="-128"/>
                <a:cs typeface="ＭＳ Ｐゴシック" pitchFamily="-65" charset="-128"/>
              </a:rPr>
              <a:t>www.nasa.gov</a:t>
            </a:r>
          </a:p>
        </p:txBody>
      </p:sp>
      <p:sp>
        <p:nvSpPr>
          <p:cNvPr id="19" name="Text Box 6"/>
          <p:cNvSpPr txBox="1">
            <a:spLocks noChangeArrowheads="1"/>
          </p:cNvSpPr>
          <p:nvPr userDrawn="1"/>
        </p:nvSpPr>
        <p:spPr bwMode="auto">
          <a:xfrm>
            <a:off x="176213" y="5780088"/>
            <a:ext cx="5699125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58" tIns="41029" rIns="82058" bIns="41029">
            <a:spAutoFit/>
          </a:bodyPr>
          <a:lstStyle>
            <a:lvl1pPr defTabSz="820738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defTabSz="820738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r>
              <a:rPr lang="en-US" sz="12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Planning Meeting</a:t>
            </a:r>
            <a:endParaRPr lang="en-US" sz="12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r>
              <a:rPr lang="en-US" sz="12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July 11-12,</a:t>
            </a:r>
            <a:r>
              <a:rPr lang="en-US" sz="1200" baseline="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2012</a:t>
            </a:r>
            <a:r>
              <a:rPr lang="en-US" sz="1200" dirty="0">
                <a:solidFill>
                  <a:srgbClr val="FFFFFF"/>
                </a:solidFill>
                <a:latin typeface="Arial" charset="0"/>
                <a:cs typeface="Arial" charset="0"/>
              </a:rPr>
              <a:t/>
            </a:r>
            <a:br>
              <a:rPr lang="en-US" sz="1200" dirty="0">
                <a:solidFill>
                  <a:srgbClr val="FFFFFF"/>
                </a:solidFill>
                <a:latin typeface="Arial" charset="0"/>
                <a:cs typeface="Arial" charset="0"/>
              </a:rPr>
            </a:br>
            <a:r>
              <a:rPr lang="en-US" sz="12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LaRC</a:t>
            </a:r>
            <a:endParaRPr lang="en-US" sz="12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 userDrawn="1"/>
        </p:nvSpPr>
        <p:spPr bwMode="auto">
          <a:xfrm>
            <a:off x="176213" y="457200"/>
            <a:ext cx="3657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National Aeronautics and Space Administration</a:t>
            </a:r>
          </a:p>
        </p:txBody>
      </p:sp>
      <p:cxnSp>
        <p:nvCxnSpPr>
          <p:cNvPr id="21" name="Straight Connector 20"/>
          <p:cNvCxnSpPr/>
          <p:nvPr userDrawn="1"/>
        </p:nvCxnSpPr>
        <p:spPr bwMode="auto">
          <a:xfrm>
            <a:off x="304800" y="2042894"/>
            <a:ext cx="60198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prstClr val="white">
                    <a:alpha val="0"/>
                  </a:prstClr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8" name="Picture 17" descr="NASA_Compound.tif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19400" y="5428341"/>
            <a:ext cx="1578550" cy="1199472"/>
          </a:xfrm>
          <a:prstGeom prst="rect">
            <a:avLst/>
          </a:prstGeom>
          <a:noFill/>
        </p:spPr>
      </p:pic>
      <p:pic>
        <p:nvPicPr>
          <p:cNvPr id="22" name="Picture 5" descr="LCTR_fuselageV2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1800" y="5468501"/>
            <a:ext cx="1893296" cy="108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 descr="Nasa_jmr_compound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786" y="5562602"/>
            <a:ext cx="2053838" cy="1177053"/>
          </a:xfrm>
          <a:prstGeom prst="rect">
            <a:avLst/>
          </a:prstGeom>
        </p:spPr>
      </p:pic>
      <p:pic>
        <p:nvPicPr>
          <p:cNvPr id="24" name="Picture 10" descr="M430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6335" y="2851883"/>
            <a:ext cx="1875747" cy="968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 descr="NASA Xv15.jpg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6336" y="3969508"/>
            <a:ext cx="1898583" cy="1059692"/>
          </a:xfrm>
          <a:prstGeom prst="rect">
            <a:avLst/>
          </a:prstGeom>
        </p:spPr>
      </p:pic>
      <p:pic>
        <p:nvPicPr>
          <p:cNvPr id="26" name="Picture 25" descr="IMG_8389 copy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2" y="5486527"/>
            <a:ext cx="1711929" cy="1141286"/>
          </a:xfrm>
          <a:prstGeom prst="rect">
            <a:avLst/>
          </a:prstGeom>
        </p:spPr>
      </p:pic>
      <p:sp>
        <p:nvSpPr>
          <p:cNvPr id="27" name="Rectangle 5"/>
          <p:cNvSpPr txBox="1">
            <a:spLocks noChangeArrowheads="1"/>
          </p:cNvSpPr>
          <p:nvPr userDrawn="1"/>
        </p:nvSpPr>
        <p:spPr bwMode="auto">
          <a:xfrm>
            <a:off x="219075" y="1508499"/>
            <a:ext cx="873125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882" tIns="50941" rIns="101882" bIns="50941" anchor="ctr"/>
          <a:lstStyle/>
          <a:p>
            <a:pPr>
              <a:defRPr/>
            </a:pPr>
            <a:r>
              <a:rPr lang="en-US" sz="1800" i="1" kern="0" dirty="0" smtClean="0">
                <a:solidFill>
                  <a:srgbClr val="34364C"/>
                </a:solidFill>
                <a:latin typeface="Arial" pitchFamily="34" charset="0"/>
                <a:ea typeface="+mj-ea"/>
                <a:cs typeface="Arial" pitchFamily="34" charset="0"/>
              </a:rPr>
              <a:t>Rotary </a:t>
            </a:r>
            <a:r>
              <a:rPr lang="en-US" sz="1800" i="1" kern="0" dirty="0">
                <a:solidFill>
                  <a:srgbClr val="34364C"/>
                </a:solidFill>
                <a:latin typeface="Arial" pitchFamily="34" charset="0"/>
                <a:ea typeface="+mj-ea"/>
                <a:cs typeface="Arial" pitchFamily="34" charset="0"/>
              </a:rPr>
              <a:t>Wing Project</a:t>
            </a:r>
          </a:p>
        </p:txBody>
      </p:sp>
      <p:sp>
        <p:nvSpPr>
          <p:cNvPr id="28" name="Rectangle 5"/>
          <p:cNvSpPr txBox="1">
            <a:spLocks noChangeArrowheads="1"/>
          </p:cNvSpPr>
          <p:nvPr userDrawn="1"/>
        </p:nvSpPr>
        <p:spPr>
          <a:xfrm>
            <a:off x="176213" y="1003892"/>
            <a:ext cx="873125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6824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3647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0469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7292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defTabSz="914400" eaLnBrk="1" hangingPunct="1"/>
            <a:r>
              <a:rPr lang="en-US" kern="0" dirty="0" smtClean="0">
                <a:solidFill>
                  <a:srgbClr val="34364C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Fundamental Aeronautics Program</a:t>
            </a:r>
            <a:endParaRPr lang="en-US" kern="0" dirty="0">
              <a:solidFill>
                <a:srgbClr val="34364C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339328" y="6370422"/>
            <a:ext cx="34747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324698" y="6356350"/>
            <a:ext cx="36210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61B6E-6A16-4642-84DD-0D955BFC319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310066" y="6356350"/>
            <a:ext cx="37673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21820-245B-684D-A4D2-221BC4E2E5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26" charset="0"/>
              </a:defRPr>
            </a:lvl1pPr>
          </a:lstStyle>
          <a:p>
            <a:fld id="{F193436C-1C05-4201-93CA-B37A8A58E011}" type="datetime1">
              <a:rPr lang="en-US" altLang="en-US"/>
              <a:pPr/>
              <a:t>1/23/2014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26" charset="0"/>
              </a:defRPr>
            </a:lvl1pPr>
          </a:lstStyle>
          <a:p>
            <a:fld id="{1C5DB9C1-4755-4B15-89B1-6E217AD72C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2462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30188" y="266700"/>
            <a:ext cx="8685212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219200"/>
            <a:ext cx="8678863" cy="50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28600" y="889000"/>
            <a:ext cx="77724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9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9588" y="266700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266176" y="6356350"/>
            <a:ext cx="420624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7F7F7F"/>
                </a:solidFill>
                <a:latin typeface="Arial" pitchFamily="29" charset="0"/>
                <a:ea typeface="Arial" pitchFamily="29" charset="0"/>
                <a:cs typeface="Arial" pitchFamily="29" charset="0"/>
              </a:defRPr>
            </a:lvl1pPr>
          </a:lstStyle>
          <a:p>
            <a:pPr>
              <a:defRPr/>
            </a:pPr>
            <a:fld id="{3CA0BDC4-57E3-D04D-99BA-490D948C9F4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3" r:id="rId2"/>
    <p:sldLayoutId id="2147483717" r:id="rId3"/>
    <p:sldLayoutId id="2147483718" r:id="rId4"/>
    <p:sldLayoutId id="2147483726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ヒラギノ角ゴ Pro W3" pitchFamily="29" charset="-128"/>
          <a:cs typeface="ヒラギノ角ゴ Pro W3" pitchFamily="2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ヒラギノ角ゴ Pro W3" pitchFamily="29" charset="-128"/>
          <a:cs typeface="ヒラギノ角ゴ Pro W3" pitchFamily="2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ヒラギノ角ゴ Pro W3" pitchFamily="29" charset="-128"/>
          <a:cs typeface="ヒラギノ角ゴ Pro W3" pitchFamily="2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tiff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tiff"/><Relationship Id="rId4" Type="http://schemas.openxmlformats.org/officeDocument/2006/relationships/image" Target="../media/image39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504" y="2153365"/>
            <a:ext cx="77981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itchFamily="34" charset="0"/>
              </a:rPr>
              <a:t>Evaluation of the Transport Rotorcraft Airframe Crash </a:t>
            </a:r>
            <a:r>
              <a:rPr lang="en-US" sz="2000" b="1" dirty="0" err="1">
                <a:latin typeface="Arial" pitchFamily="34" charset="0"/>
              </a:rPr>
              <a:t>Testbed</a:t>
            </a:r>
            <a:r>
              <a:rPr lang="en-US" sz="2000" b="1" dirty="0">
                <a:latin typeface="Arial" pitchFamily="34" charset="0"/>
              </a:rPr>
              <a:t> (TRACT) Full Scale Crash Test</a:t>
            </a:r>
            <a:endParaRPr lang="en-US" sz="2000" b="1" dirty="0" smtClean="0"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0504" y="4087708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34364C"/>
                </a:solidFill>
                <a:latin typeface="Arial" charset="0"/>
                <a:cs typeface="Arial" charset="0"/>
              </a:rPr>
              <a:t>Martin </a:t>
            </a:r>
            <a:r>
              <a:rPr lang="en-US" sz="1800" b="1" dirty="0" smtClean="0">
                <a:solidFill>
                  <a:srgbClr val="34364C"/>
                </a:solidFill>
                <a:latin typeface="Arial" charset="0"/>
                <a:cs typeface="Arial" charset="0"/>
              </a:rPr>
              <a:t>Annett, Justin </a:t>
            </a:r>
            <a:r>
              <a:rPr lang="en-US" sz="1800" b="1" dirty="0" err="1" smtClean="0">
                <a:solidFill>
                  <a:srgbClr val="34364C"/>
                </a:solidFill>
                <a:latin typeface="Arial" charset="0"/>
                <a:cs typeface="Arial" charset="0"/>
              </a:rPr>
              <a:t>Littell</a:t>
            </a:r>
            <a:r>
              <a:rPr lang="en-US" sz="1800" b="1" dirty="0" smtClean="0">
                <a:solidFill>
                  <a:srgbClr val="34364C"/>
                </a:solidFill>
                <a:latin typeface="Arial" charset="0"/>
                <a:cs typeface="Arial" charset="0"/>
              </a:rPr>
              <a:t> PhD.</a:t>
            </a:r>
            <a:endParaRPr lang="en-US" sz="1800" b="1" dirty="0">
              <a:solidFill>
                <a:srgbClr val="34364C"/>
              </a:solidFill>
              <a:latin typeface="Arial" charset="0"/>
              <a:cs typeface="Arial" charset="0"/>
            </a:endParaRPr>
          </a:p>
          <a:p>
            <a:r>
              <a:rPr lang="en-US" sz="1800" b="1" dirty="0" smtClean="0">
                <a:solidFill>
                  <a:srgbClr val="34364C"/>
                </a:solidFill>
                <a:latin typeface="Arial" charset="0"/>
                <a:cs typeface="Arial" charset="0"/>
              </a:rPr>
              <a:t>Structural </a:t>
            </a:r>
            <a:r>
              <a:rPr lang="en-US" sz="1800" b="1" dirty="0">
                <a:solidFill>
                  <a:srgbClr val="34364C"/>
                </a:solidFill>
                <a:latin typeface="Arial" charset="0"/>
                <a:cs typeface="Arial" charset="0"/>
              </a:rPr>
              <a:t>Dynamics Branch</a:t>
            </a:r>
          </a:p>
          <a:p>
            <a:r>
              <a:rPr lang="en-US" sz="1800" b="1" dirty="0">
                <a:solidFill>
                  <a:srgbClr val="34364C"/>
                </a:solidFill>
                <a:latin typeface="Arial" charset="0"/>
                <a:cs typeface="Arial" charset="0"/>
              </a:rPr>
              <a:t>NASA Langley Research Center</a:t>
            </a:r>
          </a:p>
          <a:p>
            <a:endParaRPr lang="en-US" sz="1600" b="1" dirty="0">
              <a:solidFill>
                <a:srgbClr val="34364C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0504" y="3024119"/>
            <a:ext cx="63990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FAA Seventh </a:t>
            </a:r>
            <a:r>
              <a:rPr lang="en-US" sz="1800" b="1" dirty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Triennial International Fire &amp; Cabin Safety Research </a:t>
            </a:r>
            <a:r>
              <a:rPr lang="en-US" sz="1800" b="1" dirty="0" smtClean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</a:p>
          <a:p>
            <a:r>
              <a:rPr lang="en-US" sz="1800" b="1" dirty="0" smtClean="0">
                <a:solidFill>
                  <a:srgbClr val="3436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2-5 December, 2013</a:t>
            </a:r>
            <a:endParaRPr lang="en-US" sz="1800" b="1" dirty="0">
              <a:solidFill>
                <a:srgbClr val="3436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109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85850"/>
            <a:ext cx="8678863" cy="5467350"/>
          </a:xfrm>
        </p:spPr>
        <p:txBody>
          <a:bodyPr/>
          <a:lstStyle/>
          <a:p>
            <a:pPr marL="234950" lvl="1" indent="-234950">
              <a:spcBef>
                <a:spcPct val="40000"/>
              </a:spcBef>
              <a:buClr>
                <a:srgbClr val="0B1F65"/>
              </a:buClr>
              <a:buFont typeface="Arial" pitchFamily="34" charset="0"/>
              <a:buChar char="•"/>
            </a:pPr>
            <a:r>
              <a:rPr lang="en-US" b="1" dirty="0" smtClean="0"/>
              <a:t>Develop </a:t>
            </a:r>
            <a:r>
              <a:rPr lang="en-US" b="1" dirty="0"/>
              <a:t>and Validate </a:t>
            </a:r>
            <a:r>
              <a:rPr lang="en-US" b="1" dirty="0">
                <a:solidFill>
                  <a:srgbClr val="000000"/>
                </a:solidFill>
              </a:rPr>
              <a:t>Tools, Technologies and Concepts to Overcome Key Barriers for Rotary Wing </a:t>
            </a:r>
            <a:r>
              <a:rPr lang="en-US" b="1" dirty="0" smtClean="0">
                <a:solidFill>
                  <a:srgbClr val="000000"/>
                </a:solidFill>
              </a:rPr>
              <a:t>Vehicles</a:t>
            </a:r>
            <a:endParaRPr lang="en-US" sz="2400" dirty="0" smtClean="0"/>
          </a:p>
          <a:p>
            <a:pPr marL="234950" indent="-234950">
              <a:spcBef>
                <a:spcPct val="40000"/>
              </a:spcBef>
              <a:buClr>
                <a:srgbClr val="0B1F65"/>
              </a:buClr>
              <a:buFont typeface="Arial" pitchFamily="34" charset="0"/>
              <a:buChar char="•"/>
            </a:pPr>
            <a:r>
              <a:rPr lang="en-US" sz="2400" dirty="0" smtClean="0"/>
              <a:t>Crashworthiness Task Focus Areas</a:t>
            </a:r>
          </a:p>
          <a:p>
            <a:pPr marL="635000" lvl="1" indent="-234950">
              <a:spcBef>
                <a:spcPct val="40000"/>
              </a:spcBef>
              <a:buClr>
                <a:srgbClr val="0B1F65"/>
              </a:buClr>
              <a:buFont typeface="Arial" pitchFamily="34" charset="0"/>
              <a:buChar char="•"/>
            </a:pPr>
            <a:r>
              <a:rPr lang="en-US" sz="2000" dirty="0" smtClean="0"/>
              <a:t>Crash </a:t>
            </a:r>
            <a:r>
              <a:rPr lang="en-US" sz="2000" dirty="0"/>
              <a:t>modeling and simulation to improve predictive capabilities for structural impact.</a:t>
            </a:r>
          </a:p>
          <a:p>
            <a:pPr marL="635000" lvl="1" indent="-234950">
              <a:spcBef>
                <a:spcPct val="40000"/>
              </a:spcBef>
              <a:buClr>
                <a:srgbClr val="0B1F65"/>
              </a:buClr>
              <a:buFont typeface="Arial" pitchFamily="34" charset="0"/>
              <a:buChar char="•"/>
            </a:pPr>
            <a:r>
              <a:rPr lang="en-US" sz="2000" dirty="0"/>
              <a:t>Assessment and analysis correlation of dynamic response of a composite prototype fuselage section subjected to vertical impulsive loads.</a:t>
            </a:r>
          </a:p>
          <a:p>
            <a:pPr marL="635000" lvl="1" indent="-234950">
              <a:spcBef>
                <a:spcPct val="40000"/>
              </a:spcBef>
              <a:buClr>
                <a:srgbClr val="0B1F65"/>
              </a:buClr>
              <a:buFont typeface="Arial" pitchFamily="34" charset="0"/>
              <a:buChar char="•"/>
            </a:pPr>
            <a:r>
              <a:rPr lang="en-US" sz="2000" dirty="0" smtClean="0"/>
              <a:t>Evaluation of </a:t>
            </a:r>
            <a:r>
              <a:rPr lang="en-US" sz="2000" dirty="0"/>
              <a:t>crashworthy concepts, including active restraints, energy absorbing seats and composite </a:t>
            </a:r>
            <a:r>
              <a:rPr lang="en-US" sz="2000" dirty="0" smtClean="0"/>
              <a:t>subfloor.</a:t>
            </a:r>
          </a:p>
          <a:p>
            <a:pPr marL="635000" lvl="1" indent="-234950">
              <a:spcBef>
                <a:spcPct val="40000"/>
              </a:spcBef>
              <a:buClr>
                <a:srgbClr val="0B1F65"/>
              </a:buClr>
              <a:buFont typeface="Arial" pitchFamily="34" charset="0"/>
              <a:buChar char="•"/>
            </a:pPr>
            <a:r>
              <a:rPr lang="en-US" sz="2000" dirty="0" smtClean="0"/>
              <a:t>Development of advanced </a:t>
            </a:r>
            <a:r>
              <a:rPr lang="en-US" sz="2000" dirty="0"/>
              <a:t>anthropomorphic test device models for aerospace crashworthiness</a:t>
            </a:r>
            <a:endParaRPr lang="en-US" sz="1600" dirty="0"/>
          </a:p>
          <a:p>
            <a:pPr marL="400050" lvl="1" indent="0">
              <a:spcBef>
                <a:spcPct val="40000"/>
              </a:spcBef>
              <a:buClr>
                <a:srgbClr val="0B1F65"/>
              </a:buClr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458200" y="6262688"/>
            <a:ext cx="412750" cy="388937"/>
          </a:xfrm>
          <a:prstGeom prst="rect">
            <a:avLst/>
          </a:prstGeom>
        </p:spPr>
        <p:txBody>
          <a:bodyPr/>
          <a:lstStyle/>
          <a:p>
            <a:fld id="{28707350-F0F2-2A4C-979B-A25996C232F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85738" y="107950"/>
            <a:ext cx="8685212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r>
              <a:rPr lang="en-US" sz="2400" dirty="0"/>
              <a:t>NASA Fundamental </a:t>
            </a:r>
            <a:r>
              <a:rPr lang="en-US" sz="2400" dirty="0" smtClean="0"/>
              <a:t>Aeronautics- </a:t>
            </a:r>
            <a:r>
              <a:rPr lang="en-US" sz="2400" dirty="0"/>
              <a:t>Rotary Wing Project-</a:t>
            </a:r>
            <a:endParaRPr lang="en-US" sz="2400" kern="0" dirty="0" smtClean="0"/>
          </a:p>
        </p:txBody>
      </p:sp>
    </p:spTree>
    <p:extLst>
      <p:ext uri="{BB962C8B-B14F-4D97-AF65-F5344CB8AC3E}">
        <p14:creationId xmlns:p14="http://schemas.microsoft.com/office/powerpoint/2010/main" val="149955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prstClr val="black"/>
                </a:solidFill>
              </a:rPr>
              <a:t>OBJECTIVE  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Evaluate transport category rotorcraft crash response under combined horizontal and vertical loading.</a:t>
            </a:r>
          </a:p>
          <a:p>
            <a:pPr lvl="1"/>
            <a:r>
              <a:rPr lang="en-US" sz="2000" dirty="0">
                <a:solidFill>
                  <a:prstClr val="black"/>
                </a:solidFill>
              </a:rPr>
              <a:t>Evaluate structurally efficient energy absorbing composite airframe structure. </a:t>
            </a:r>
            <a:endParaRPr lang="en-US" sz="2000" b="1" dirty="0">
              <a:solidFill>
                <a:prstClr val="black"/>
              </a:solidFill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prstClr val="black"/>
                </a:solidFill>
              </a:rPr>
              <a:t>APPROACH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</a:rPr>
              <a:t>Acquired (2) medium-lift CH-46 fuselages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Collaborate with FAA, DOD and industry</a:t>
            </a:r>
            <a:endParaRPr lang="en-US" sz="2000" dirty="0">
              <a:solidFill>
                <a:prstClr val="black"/>
              </a:solidFill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</a:rPr>
              <a:t>First test </a:t>
            </a:r>
            <a:r>
              <a:rPr lang="en-US" sz="2000" dirty="0" smtClean="0">
                <a:solidFill>
                  <a:prstClr val="black"/>
                </a:solidFill>
              </a:rPr>
              <a:t>conducted </a:t>
            </a:r>
            <a:r>
              <a:rPr lang="en-US" sz="2000" dirty="0">
                <a:solidFill>
                  <a:prstClr val="black"/>
                </a:solidFill>
              </a:rPr>
              <a:t>with novel crashworthy features and variety of </a:t>
            </a:r>
            <a:r>
              <a:rPr lang="en-US" sz="2000" dirty="0" smtClean="0">
                <a:solidFill>
                  <a:prstClr val="black"/>
                </a:solidFill>
              </a:rPr>
              <a:t>ATDs</a:t>
            </a:r>
            <a:endParaRPr lang="en-US" sz="2000" dirty="0">
              <a:solidFill>
                <a:prstClr val="black"/>
              </a:solidFill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</a:rPr>
              <a:t>Introduce energy absorbing composite subfloor concept for second test. </a:t>
            </a:r>
            <a:endParaRPr lang="en-US" sz="2000" b="1" dirty="0">
              <a:solidFill>
                <a:prstClr val="black"/>
              </a:solidFill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prstClr val="black"/>
                </a:solidFill>
              </a:rPr>
              <a:t>EXPECTED SIGNIFICANCE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</a:rPr>
              <a:t>Improved crashworthiness of </a:t>
            </a:r>
            <a:r>
              <a:rPr lang="en-US" sz="2000" dirty="0" err="1">
                <a:solidFill>
                  <a:srgbClr val="000000"/>
                </a:solidFill>
              </a:rPr>
              <a:t>NextGen</a:t>
            </a:r>
            <a:r>
              <a:rPr lang="en-US" sz="2000" dirty="0">
                <a:solidFill>
                  <a:srgbClr val="000000"/>
                </a:solidFill>
              </a:rPr>
              <a:t> airframe structures.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</a:rPr>
              <a:t>Crash certification by analysis.</a:t>
            </a:r>
            <a:endParaRPr lang="en-US" sz="2000" dirty="0">
              <a:solidFill>
                <a:prstClr val="black"/>
              </a:solidFill>
            </a:endParaRPr>
          </a:p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77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 Collaborators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0188" y="1094840"/>
            <a:ext cx="8686800" cy="5408371"/>
          </a:xfr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</a:rPr>
              <a:t>FAA Civil Aeromedical </a:t>
            </a:r>
            <a:r>
              <a:rPr lang="en-US" sz="2400" dirty="0" smtClean="0">
                <a:solidFill>
                  <a:prstClr val="black"/>
                </a:solidFill>
              </a:rPr>
              <a:t>Institute- Oklahoma City, OK</a:t>
            </a:r>
            <a:endParaRPr lang="en-US" sz="2400" dirty="0">
              <a:solidFill>
                <a:prstClr val="black"/>
              </a:solidFill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</a:rPr>
              <a:t>Specialized side-facing </a:t>
            </a:r>
            <a:r>
              <a:rPr lang="en-US" sz="2000" dirty="0" smtClean="0">
                <a:solidFill>
                  <a:prstClr val="black"/>
                </a:solidFill>
              </a:rPr>
              <a:t>ATD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Data acquisition system</a:t>
            </a:r>
            <a:endParaRPr lang="en-US" sz="2000" dirty="0">
              <a:solidFill>
                <a:prstClr val="black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</a:rPr>
              <a:t>NAVAIR </a:t>
            </a:r>
            <a:r>
              <a:rPr lang="en-US" sz="2400" dirty="0" smtClean="0">
                <a:solidFill>
                  <a:prstClr val="black"/>
                </a:solidFill>
              </a:rPr>
              <a:t>Crashworthy Systems Branch, Patuxent River, MD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ATDs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Standing ATD experiment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Cargo restraint experiment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Data acquisition system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High speed cameras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</a:rPr>
              <a:t>Army Aeromedical Research Lab, Fort Rucker, AL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prstClr val="black"/>
                </a:solidFill>
              </a:rPr>
              <a:t>ATDs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Patient litter experiment</a:t>
            </a:r>
            <a:endParaRPr lang="en-US" sz="2000" dirty="0">
              <a:solidFill>
                <a:prstClr val="black"/>
              </a:solidFill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Data acquisition system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High speed cameras</a:t>
            </a:r>
            <a:endParaRPr lang="en-US" sz="2000" dirty="0">
              <a:solidFill>
                <a:prstClr val="black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err="1" smtClean="0">
                <a:solidFill>
                  <a:prstClr val="black"/>
                </a:solidFill>
              </a:rPr>
              <a:t>Cobham</a:t>
            </a:r>
            <a:r>
              <a:rPr lang="en-US" sz="2400" dirty="0" smtClean="0">
                <a:solidFill>
                  <a:prstClr val="black"/>
                </a:solidFill>
              </a:rPr>
              <a:t> Inc.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Active restraint experiment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946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TRACT Configuration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0025" y="908050"/>
            <a:ext cx="8329498" cy="5930900"/>
          </a:xfrm>
        </p:spPr>
        <p:txBody>
          <a:bodyPr/>
          <a:lstStyle/>
          <a:p>
            <a:r>
              <a:rPr lang="en-US" sz="1800" dirty="0" smtClean="0"/>
              <a:t>Approximate dimensions</a:t>
            </a:r>
          </a:p>
          <a:p>
            <a:pPr lvl="1"/>
            <a:r>
              <a:rPr lang="en-US" sz="1600" dirty="0" smtClean="0"/>
              <a:t>42 </a:t>
            </a:r>
            <a:r>
              <a:rPr lang="en-US" sz="1600" dirty="0" err="1" smtClean="0"/>
              <a:t>ft</a:t>
            </a:r>
            <a:r>
              <a:rPr lang="en-US" sz="1600" dirty="0" smtClean="0"/>
              <a:t> long, 7 </a:t>
            </a:r>
            <a:r>
              <a:rPr lang="en-US" sz="1600" dirty="0" err="1" smtClean="0"/>
              <a:t>ft</a:t>
            </a:r>
            <a:r>
              <a:rPr lang="en-US" sz="1600" dirty="0" smtClean="0"/>
              <a:t> wide, 7 </a:t>
            </a:r>
            <a:r>
              <a:rPr lang="en-US" sz="1600" dirty="0" err="1" smtClean="0"/>
              <a:t>ft</a:t>
            </a:r>
            <a:r>
              <a:rPr lang="en-US" sz="1600" dirty="0" smtClean="0"/>
              <a:t> tall</a:t>
            </a:r>
          </a:p>
          <a:p>
            <a:r>
              <a:rPr lang="en-US" sz="1800" dirty="0" smtClean="0"/>
              <a:t>Test </a:t>
            </a:r>
            <a:r>
              <a:rPr lang="en-US" sz="1800" dirty="0"/>
              <a:t>article weight </a:t>
            </a:r>
            <a:r>
              <a:rPr lang="en-US" sz="1800" dirty="0" smtClean="0"/>
              <a:t>~10,300 </a:t>
            </a:r>
            <a:r>
              <a:rPr lang="en-US" sz="1800" dirty="0" err="1" smtClean="0"/>
              <a:t>lb</a:t>
            </a:r>
            <a:r>
              <a:rPr lang="en-US" sz="1800" dirty="0" smtClean="0"/>
              <a:t> (bare weight ~4,000 </a:t>
            </a:r>
            <a:r>
              <a:rPr lang="en-US" sz="1800" dirty="0" err="1" smtClean="0"/>
              <a:t>lb</a:t>
            </a:r>
            <a:r>
              <a:rPr lang="en-US" sz="1800" dirty="0" smtClean="0"/>
              <a:t>).</a:t>
            </a:r>
          </a:p>
          <a:p>
            <a:r>
              <a:rPr lang="en-US" sz="1800" dirty="0" smtClean="0"/>
              <a:t>Center </a:t>
            </a:r>
            <a:r>
              <a:rPr lang="en-US" sz="1800" dirty="0"/>
              <a:t>of gravity (</a:t>
            </a:r>
            <a:r>
              <a:rPr lang="en-US" sz="1800" dirty="0" err="1"/>
              <a:t>c.g.</a:t>
            </a:r>
            <a:r>
              <a:rPr lang="en-US" sz="1800" dirty="0"/>
              <a:t>) </a:t>
            </a:r>
            <a:endParaRPr lang="en-US" sz="1800" dirty="0" smtClean="0"/>
          </a:p>
          <a:p>
            <a:pPr lvl="1"/>
            <a:r>
              <a:rPr lang="en-US" sz="1600" dirty="0" smtClean="0"/>
              <a:t>Vertical </a:t>
            </a:r>
            <a:r>
              <a:rPr lang="en-US" sz="1600" dirty="0" err="1" smtClean="0"/>
              <a:t>c.g.</a:t>
            </a:r>
            <a:r>
              <a:rPr lang="en-US" sz="1600" dirty="0" smtClean="0"/>
              <a:t> 6 inches above the waterline and 3 inches above the </a:t>
            </a:r>
            <a:r>
              <a:rPr lang="en-US" sz="1600" dirty="0"/>
              <a:t>swing </a:t>
            </a:r>
            <a:r>
              <a:rPr lang="en-US" sz="1600" dirty="0" smtClean="0"/>
              <a:t>beam</a:t>
            </a:r>
          </a:p>
          <a:p>
            <a:pPr lvl="1"/>
            <a:r>
              <a:rPr lang="en-US" sz="1600" dirty="0" smtClean="0"/>
              <a:t>Lateral </a:t>
            </a:r>
            <a:r>
              <a:rPr lang="en-US" sz="1600" dirty="0" err="1"/>
              <a:t>c.g.</a:t>
            </a:r>
            <a:r>
              <a:rPr lang="en-US" sz="1600" dirty="0"/>
              <a:t> </a:t>
            </a:r>
            <a:r>
              <a:rPr lang="en-US" sz="1600" dirty="0" smtClean="0"/>
              <a:t>&lt; 1 inch from </a:t>
            </a:r>
            <a:r>
              <a:rPr lang="en-US" sz="1600" dirty="0"/>
              <a:t>the center line </a:t>
            </a:r>
            <a:endParaRPr lang="en-US" sz="1600" dirty="0" smtClean="0"/>
          </a:p>
          <a:p>
            <a:pPr lvl="1"/>
            <a:r>
              <a:rPr lang="en-US" sz="1600" dirty="0" smtClean="0"/>
              <a:t>Longitudinal </a:t>
            </a:r>
            <a:r>
              <a:rPr lang="en-US" sz="1600" dirty="0" err="1"/>
              <a:t>c.g.</a:t>
            </a:r>
            <a:r>
              <a:rPr lang="en-US" sz="1600" dirty="0"/>
              <a:t> near FS </a:t>
            </a:r>
            <a:r>
              <a:rPr lang="en-US" sz="1600" dirty="0" smtClean="0"/>
              <a:t>260.0</a:t>
            </a:r>
          </a:p>
          <a:p>
            <a:r>
              <a:rPr lang="en-US" sz="2000" dirty="0"/>
              <a:t>345 channels of data </a:t>
            </a:r>
            <a:r>
              <a:rPr lang="en-US" sz="2000" dirty="0" smtClean="0"/>
              <a:t>(10 kHz):</a:t>
            </a:r>
            <a:endParaRPr lang="en-US" sz="2000" dirty="0"/>
          </a:p>
          <a:p>
            <a:pPr lvl="1"/>
            <a:r>
              <a:rPr lang="en-US" sz="1600" dirty="0"/>
              <a:t>Airframe accelerations</a:t>
            </a:r>
          </a:p>
          <a:p>
            <a:pPr lvl="1"/>
            <a:r>
              <a:rPr lang="en-US" sz="1600" dirty="0"/>
              <a:t>Swing and pullback cable loads</a:t>
            </a:r>
          </a:p>
          <a:p>
            <a:pPr lvl="1"/>
            <a:r>
              <a:rPr lang="en-US" sz="1600" dirty="0"/>
              <a:t>ATD-specific responses</a:t>
            </a:r>
          </a:p>
          <a:p>
            <a:pPr lvl="1"/>
            <a:r>
              <a:rPr lang="en-US" sz="1600" dirty="0"/>
              <a:t>Head, chest, and pelvic accelerations</a:t>
            </a:r>
          </a:p>
          <a:p>
            <a:pPr lvl="1"/>
            <a:r>
              <a:rPr lang="en-US" sz="1600" dirty="0"/>
              <a:t>Neck and lumbar forces and moments</a:t>
            </a:r>
          </a:p>
          <a:p>
            <a:pPr lvl="1"/>
            <a:r>
              <a:rPr lang="en-US" sz="1600" dirty="0"/>
              <a:t>Chest Deflection </a:t>
            </a:r>
          </a:p>
          <a:p>
            <a:pPr lvl="1"/>
            <a:r>
              <a:rPr lang="en-US" sz="1600" dirty="0"/>
              <a:t>Leg rotation</a:t>
            </a:r>
          </a:p>
          <a:p>
            <a:pPr lvl="1"/>
            <a:r>
              <a:rPr lang="en-US" sz="1600" dirty="0"/>
              <a:t>Restraint forces</a:t>
            </a:r>
          </a:p>
          <a:p>
            <a:r>
              <a:rPr lang="en-US" sz="2000" dirty="0"/>
              <a:t>Two ruggedized onboard data acquisition systems</a:t>
            </a:r>
          </a:p>
          <a:p>
            <a:pPr lvl="1"/>
            <a:r>
              <a:rPr lang="en-US" sz="1600" dirty="0"/>
              <a:t>DTS (NASA, FAA, USAARL)</a:t>
            </a:r>
          </a:p>
          <a:p>
            <a:pPr lvl="1"/>
            <a:r>
              <a:rPr lang="en-US" sz="1600" dirty="0" err="1"/>
              <a:t>Kistler</a:t>
            </a:r>
            <a:r>
              <a:rPr lang="en-US" sz="1600" dirty="0"/>
              <a:t>/K-T (NAVAIR)</a:t>
            </a:r>
          </a:p>
          <a:p>
            <a:pPr lvl="1"/>
            <a:endParaRPr lang="en-US" sz="1600" dirty="0" smtClean="0"/>
          </a:p>
          <a:p>
            <a:pPr marL="0" indent="0">
              <a:buNone/>
            </a:pPr>
            <a:endParaRPr lang="en-US" sz="18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D61B6E-6A16-4642-84DD-0D955BFC319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Content Placeholder 3" descr="H46FullWt_20p2DegPitchLift_9579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3" b="8753"/>
          <a:stretch>
            <a:fillRect/>
          </a:stretch>
        </p:blipFill>
        <p:spPr bwMode="auto">
          <a:xfrm>
            <a:off x="4784142" y="2733443"/>
            <a:ext cx="4005072" cy="2202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651181" y="5015883"/>
            <a:ext cx="237340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Weight and Balance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6266" y="3834761"/>
            <a:ext cx="7626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161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TRACT Configuration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3152" y="908050"/>
            <a:ext cx="4067251" cy="5930900"/>
          </a:xfrm>
        </p:spPr>
        <p:txBody>
          <a:bodyPr/>
          <a:lstStyle/>
          <a:p>
            <a:r>
              <a:rPr lang="en-US" sz="1800" dirty="0" smtClean="0"/>
              <a:t>(13</a:t>
            </a:r>
            <a:r>
              <a:rPr lang="en-US" sz="1800" dirty="0"/>
              <a:t>) instrumented </a:t>
            </a:r>
            <a:r>
              <a:rPr lang="en-US" sz="1800" dirty="0" smtClean="0"/>
              <a:t>ATDs and (2) manikins</a:t>
            </a:r>
          </a:p>
          <a:p>
            <a:pPr lvl="1"/>
            <a:r>
              <a:rPr lang="en-US" sz="1600" dirty="0" smtClean="0"/>
              <a:t>NASA- 50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Hybrid II, 50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FAA Hybrid III, 5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Hybrid III female, 95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Hybrid III </a:t>
            </a:r>
          </a:p>
          <a:p>
            <a:pPr lvl="1"/>
            <a:r>
              <a:rPr lang="en-US" sz="1600" dirty="0" smtClean="0"/>
              <a:t>FAA- 50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ES-2re neck/Hybrid III </a:t>
            </a:r>
          </a:p>
          <a:p>
            <a:pPr lvl="1"/>
            <a:r>
              <a:rPr lang="en-US" sz="1600" dirty="0" smtClean="0"/>
              <a:t>Navy- 5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and 50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Aerospace Hybrid III</a:t>
            </a:r>
          </a:p>
          <a:p>
            <a:pPr lvl="1"/>
            <a:r>
              <a:rPr lang="en-US" sz="1600" dirty="0" smtClean="0"/>
              <a:t>Army, 50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Hybrid III pedestrian, GARD </a:t>
            </a:r>
          </a:p>
          <a:p>
            <a:pPr lvl="1"/>
            <a:r>
              <a:rPr lang="en-US" sz="1600" dirty="0" smtClean="0"/>
              <a:t>Position in energy absorbing crew seats, side </a:t>
            </a:r>
            <a:r>
              <a:rPr lang="en-US" sz="1600" dirty="0"/>
              <a:t>facing troop energy absorbing </a:t>
            </a:r>
            <a:r>
              <a:rPr lang="en-US" sz="1600" dirty="0" smtClean="0"/>
              <a:t>seats, side </a:t>
            </a:r>
            <a:r>
              <a:rPr lang="en-US" sz="1600" dirty="0"/>
              <a:t>facing </a:t>
            </a:r>
            <a:r>
              <a:rPr lang="en-US" sz="1600" dirty="0" smtClean="0"/>
              <a:t>benches, forward </a:t>
            </a:r>
            <a:r>
              <a:rPr lang="en-US" sz="1600" dirty="0"/>
              <a:t>facing aircraft </a:t>
            </a:r>
            <a:r>
              <a:rPr lang="en-US" sz="1600" dirty="0" smtClean="0"/>
              <a:t>seats, litter, and standing </a:t>
            </a:r>
            <a:endParaRPr lang="en-US" sz="1600" dirty="0"/>
          </a:p>
          <a:p>
            <a:r>
              <a:rPr lang="en-US" sz="1800" dirty="0" smtClean="0"/>
              <a:t>Pyro-actuated active restraint</a:t>
            </a:r>
          </a:p>
          <a:p>
            <a:r>
              <a:rPr lang="en-US" sz="1800" dirty="0" smtClean="0"/>
              <a:t>Mobile aircrew restraint</a:t>
            </a:r>
          </a:p>
          <a:p>
            <a:r>
              <a:rPr lang="en-US" sz="1800" dirty="0" smtClean="0"/>
              <a:t>Cargo </a:t>
            </a:r>
            <a:r>
              <a:rPr lang="en-US" sz="1800" dirty="0"/>
              <a:t>restraint experiment</a:t>
            </a:r>
          </a:p>
          <a:p>
            <a:pPr marL="0" indent="0">
              <a:buNone/>
            </a:pPr>
            <a:endParaRPr lang="en-US" sz="18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D61B6E-6A16-4642-84DD-0D955BFC319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4" t="20185" r="10437"/>
          <a:stretch/>
        </p:blipFill>
        <p:spPr>
          <a:xfrm>
            <a:off x="6034425" y="4116397"/>
            <a:ext cx="3016171" cy="1999885"/>
          </a:xfrm>
          <a:prstGeom prst="rect">
            <a:avLst/>
          </a:prstGeom>
        </p:spPr>
      </p:pic>
      <p:pic>
        <p:nvPicPr>
          <p:cNvPr id="5122" name="Picture 2" descr="C:\Users\mannett\AppData\Local\Microsoft\Windows\Temporary Internet Files\Content.Outlook\F0VNMAFR\2013-08-16_13-36-46_6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740" y="1178553"/>
            <a:ext cx="3163438" cy="178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annett\AppData\Local\Microsoft\Windows\Temporary Internet Files\Content.Outlook\F0VNMAFR\2013-08-16_13-38-10_77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4"/>
          <a:stretch/>
        </p:blipFill>
        <p:spPr bwMode="auto">
          <a:xfrm>
            <a:off x="7302264" y="947656"/>
            <a:ext cx="1717377" cy="284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annett\AppData\Local\Microsoft\Windows\Temporary Internet Files\Content.Outlook\F0VNMAFR\2013-08-16_13-39-17_17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3"/>
          <a:stretch/>
        </p:blipFill>
        <p:spPr bwMode="auto">
          <a:xfrm>
            <a:off x="4065677" y="3429000"/>
            <a:ext cx="1836667" cy="31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832495" y="939760"/>
            <a:ext cx="11758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Cockpit ATDs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91725" y="3796588"/>
            <a:ext cx="12720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Standing ATDs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7156" y="3182778"/>
            <a:ext cx="9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Litter ATDs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89482" y="6123045"/>
            <a:ext cx="28044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Side and forward facing cabin ATDs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073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D61B6E-6A16-4642-84DD-0D955BFC319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TRACT Configuration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30"/>
          <a:stretch/>
        </p:blipFill>
        <p:spPr bwMode="auto">
          <a:xfrm>
            <a:off x="171239" y="1667375"/>
            <a:ext cx="2994226" cy="279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678" y="964668"/>
            <a:ext cx="5749680" cy="27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513" y="3802927"/>
            <a:ext cx="5673330" cy="2678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25" y="4819650"/>
            <a:ext cx="2524125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" name="Straight Connector 28"/>
          <p:cNvCxnSpPr/>
          <p:nvPr/>
        </p:nvCxnSpPr>
        <p:spPr bwMode="auto">
          <a:xfrm>
            <a:off x="3299155" y="889000"/>
            <a:ext cx="58523" cy="59690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 bwMode="auto">
          <a:xfrm>
            <a:off x="3328416" y="3679051"/>
            <a:ext cx="5815584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544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TRACT Impact Conditions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54" y="1104900"/>
            <a:ext cx="3865320" cy="5505450"/>
          </a:xfrm>
        </p:spPr>
        <p:txBody>
          <a:bodyPr/>
          <a:lstStyle/>
          <a:p>
            <a:r>
              <a:rPr lang="en-US" sz="2400" dirty="0" smtClean="0"/>
              <a:t>Velocity conditions</a:t>
            </a:r>
          </a:p>
          <a:p>
            <a:pPr lvl="1"/>
            <a:r>
              <a:rPr lang="en-US" sz="2000" dirty="0" smtClean="0"/>
              <a:t>26 </a:t>
            </a:r>
            <a:r>
              <a:rPr lang="en-US" sz="2000" dirty="0" err="1" smtClean="0"/>
              <a:t>ft</a:t>
            </a:r>
            <a:r>
              <a:rPr lang="en-US" sz="2000" dirty="0" smtClean="0"/>
              <a:t>/sec vertical</a:t>
            </a:r>
          </a:p>
          <a:p>
            <a:pPr lvl="1"/>
            <a:r>
              <a:rPr lang="en-US" sz="2000" dirty="0" smtClean="0"/>
              <a:t>35 </a:t>
            </a:r>
            <a:r>
              <a:rPr lang="en-US" sz="2000" dirty="0" err="1" smtClean="0"/>
              <a:t>ft</a:t>
            </a:r>
            <a:r>
              <a:rPr lang="en-US" sz="2000" dirty="0" smtClean="0"/>
              <a:t>/sec horizontal</a:t>
            </a:r>
          </a:p>
          <a:p>
            <a:pPr lvl="1"/>
            <a:r>
              <a:rPr lang="en-US" sz="2000" dirty="0" smtClean="0"/>
              <a:t>Considered severe but survivable</a:t>
            </a:r>
          </a:p>
          <a:p>
            <a:r>
              <a:rPr lang="en-US" sz="2400" dirty="0" smtClean="0"/>
              <a:t>2 degree pitch-up angle</a:t>
            </a:r>
          </a:p>
          <a:p>
            <a:pPr lvl="1"/>
            <a:r>
              <a:rPr lang="en-US" sz="2000" dirty="0" smtClean="0"/>
              <a:t>Mitigate nose-down condition at impact</a:t>
            </a:r>
          </a:p>
          <a:p>
            <a:r>
              <a:rPr lang="en-US" sz="2400" dirty="0" smtClean="0"/>
              <a:t>Soil impact surface</a:t>
            </a:r>
          </a:p>
          <a:p>
            <a:pPr lvl="1"/>
            <a:r>
              <a:rPr lang="en-US" sz="2000" dirty="0" smtClean="0"/>
              <a:t>Based on mishap data</a:t>
            </a:r>
          </a:p>
          <a:p>
            <a:pPr lvl="1"/>
            <a:r>
              <a:rPr lang="en-US" sz="2000" dirty="0" smtClean="0"/>
              <a:t>120 </a:t>
            </a:r>
            <a:r>
              <a:rPr lang="en-US" sz="2000" dirty="0" err="1" smtClean="0"/>
              <a:t>ft</a:t>
            </a:r>
            <a:r>
              <a:rPr lang="en-US" sz="2000" dirty="0" smtClean="0"/>
              <a:t> long x 20 </a:t>
            </a:r>
            <a:r>
              <a:rPr lang="en-US" sz="2000" dirty="0" err="1" smtClean="0"/>
              <a:t>ft</a:t>
            </a:r>
            <a:r>
              <a:rPr lang="en-US" sz="2000" dirty="0" smtClean="0"/>
              <a:t> wide x 2 </a:t>
            </a:r>
            <a:r>
              <a:rPr lang="en-US" sz="2000" dirty="0" err="1" smtClean="0"/>
              <a:t>ft</a:t>
            </a:r>
            <a:r>
              <a:rPr lang="en-US" sz="2000" dirty="0" smtClean="0"/>
              <a:t> tall</a:t>
            </a:r>
          </a:p>
          <a:p>
            <a:pPr lvl="1"/>
            <a:r>
              <a:rPr lang="en-US" sz="2000" dirty="0" smtClean="0"/>
              <a:t>Combination sand/clay mix</a:t>
            </a:r>
          </a:p>
          <a:p>
            <a:pPr lvl="1"/>
            <a:endParaRPr lang="en-US" sz="20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4" t="18153" r="15736" b="14249"/>
          <a:stretch/>
        </p:blipFill>
        <p:spPr bwMode="auto">
          <a:xfrm>
            <a:off x="3726859" y="1487648"/>
            <a:ext cx="5386108" cy="346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5-Point Star 4"/>
          <p:cNvSpPr/>
          <p:nvPr/>
        </p:nvSpPr>
        <p:spPr bwMode="auto">
          <a:xfrm>
            <a:off x="6127313" y="3386939"/>
            <a:ext cx="292600" cy="292597"/>
          </a:xfrm>
          <a:prstGeom prst="star5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5-Point Star 13"/>
          <p:cNvSpPr/>
          <p:nvPr/>
        </p:nvSpPr>
        <p:spPr bwMode="auto">
          <a:xfrm>
            <a:off x="5676595" y="5271293"/>
            <a:ext cx="244670" cy="244667"/>
          </a:xfrm>
          <a:prstGeom prst="star5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78925" y="5252920"/>
            <a:ext cx="877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TRACT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10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53734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Onboard high speed cameras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22883"/>
            <a:ext cx="8229600" cy="259080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Ruggedized onboard high speed cameras filming ATD’s at 500 frames per second</a:t>
            </a:r>
          </a:p>
          <a:p>
            <a:pPr lvl="1"/>
            <a:r>
              <a:rPr lang="en-US" dirty="0" smtClean="0"/>
              <a:t>4 black and white and 3 color</a:t>
            </a:r>
          </a:p>
          <a:p>
            <a:r>
              <a:rPr lang="en-US" dirty="0" smtClean="0"/>
              <a:t>Tracking targets used to track occupant kinematic motion</a:t>
            </a:r>
          </a:p>
          <a:p>
            <a:pPr lvl="1"/>
            <a:r>
              <a:rPr lang="en-US" dirty="0" smtClean="0"/>
              <a:t>2D Photogrammetric techniques</a:t>
            </a:r>
          </a:p>
          <a:p>
            <a:r>
              <a:rPr lang="en-US" dirty="0" smtClean="0"/>
              <a:t>Kinematics, along with ATD instrumentation will establish probabilities and locations of injury</a:t>
            </a:r>
          </a:p>
        </p:txBody>
      </p:sp>
      <p:pic>
        <p:nvPicPr>
          <p:cNvPr id="3" name="Picture 2" descr="D:\SRW\TRACT\camera stuff\high speed cam images\11892 litter experiment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962400"/>
            <a:ext cx="3171719" cy="237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SRW\TRACT\camera stuff\high speed cam images\NXA4-S1 EA Troop 2000-08-15 08.40.14 A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03" y="3962400"/>
            <a:ext cx="2378294" cy="237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0" y="6461741"/>
            <a:ext cx="16362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Side facing ATDs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5200" y="6461741"/>
            <a:ext cx="12691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Co-Pilot ATD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0803" y="6449530"/>
            <a:ext cx="112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Litter ATDs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D:\SRW\TRACT\camera stuff\high speed cam images\copilot 6679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9" y="3962400"/>
            <a:ext cx="3171719" cy="237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39328" y="6370422"/>
            <a:ext cx="347472" cy="365125"/>
          </a:xfrm>
        </p:spPr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464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759" y="174345"/>
            <a:ext cx="8229600" cy="630326"/>
          </a:xfrm>
        </p:spPr>
        <p:txBody>
          <a:bodyPr/>
          <a:lstStyle/>
          <a:p>
            <a:r>
              <a:rPr lang="en-US" sz="2400" dirty="0" smtClean="0"/>
              <a:t>Onboard HD cameras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9162" y="2977780"/>
            <a:ext cx="3745383" cy="1221144"/>
          </a:xfrm>
        </p:spPr>
        <p:txBody>
          <a:bodyPr>
            <a:normAutofit fontScale="92500"/>
          </a:bodyPr>
          <a:lstStyle/>
          <a:p>
            <a:r>
              <a:rPr lang="en-US" sz="1800" dirty="0" smtClean="0"/>
              <a:t>11 </a:t>
            </a:r>
            <a:r>
              <a:rPr lang="en-US" sz="1800" dirty="0" err="1" smtClean="0"/>
              <a:t>GoPro</a:t>
            </a:r>
            <a:r>
              <a:rPr lang="en-US" sz="1800" dirty="0" smtClean="0"/>
              <a:t> Hero v1 or v3 cameras</a:t>
            </a:r>
          </a:p>
          <a:p>
            <a:pPr lvl="1"/>
            <a:r>
              <a:rPr lang="en-US" sz="1600" dirty="0" smtClean="0"/>
              <a:t>Data cams 720p @ 120 fps</a:t>
            </a:r>
          </a:p>
          <a:p>
            <a:pPr lvl="1"/>
            <a:r>
              <a:rPr lang="en-US" sz="1600" dirty="0" smtClean="0"/>
              <a:t>Video coverage cams 1080p @ 60fps</a:t>
            </a:r>
            <a:endParaRPr lang="en-US" sz="16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01318"/>
            <a:ext cx="8460409" cy="281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39328" y="6370422"/>
            <a:ext cx="347472" cy="365125"/>
          </a:xfrm>
        </p:spPr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9" name="Picture 3" descr="D:\SRW\TRACT\camera stuff\final gopro positions 8-16-13\cab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453" y="1222663"/>
            <a:ext cx="3006547" cy="169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105999" y="1073915"/>
            <a:ext cx="171688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Cabin Looking Aft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D:\SRW\TRACT\camera stuff\final gopro positions 8-16-13\front cockpi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17" y="1218820"/>
            <a:ext cx="2980331" cy="168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SRW\TRACT\camera stuff\final gopro positions 8-16-13\tai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6351"/>
            <a:ext cx="2943441" cy="166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606394" y="1068683"/>
            <a:ext cx="187557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Cockpit Looking Aft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759" y="1068682"/>
            <a:ext cx="197951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Tail Looking Forward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565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 smtClean="0"/>
              <a:t>Markerless</a:t>
            </a:r>
            <a:r>
              <a:rPr lang="en-US" sz="2400" dirty="0" smtClean="0"/>
              <a:t> Tracking-Kinect Experiment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83831"/>
            <a:ext cx="8229600" cy="1066800"/>
          </a:xfrm>
        </p:spPr>
        <p:txBody>
          <a:bodyPr>
            <a:normAutofit/>
          </a:bodyPr>
          <a:lstStyle/>
          <a:p>
            <a:r>
              <a:rPr lang="en-US" sz="2400" dirty="0"/>
              <a:t>T</a:t>
            </a:r>
            <a:r>
              <a:rPr lang="en-US" sz="2400" dirty="0" smtClean="0"/>
              <a:t>rack time histories of 19 different joint locations</a:t>
            </a:r>
          </a:p>
          <a:p>
            <a:pPr lvl="1"/>
            <a:r>
              <a:rPr lang="en-US" sz="2000" dirty="0" smtClean="0"/>
              <a:t>Potentially be used for occupant injury calculations</a:t>
            </a:r>
            <a:endParaRPr lang="en-US" sz="2000" dirty="0"/>
          </a:p>
        </p:txBody>
      </p:sp>
      <p:pic>
        <p:nvPicPr>
          <p:cNvPr id="3074" name="Picture 2" descr="D:\SRW\TRACT\Kinect skeletal\first bench test 4-2-13\Wireframe overl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" y="1009444"/>
            <a:ext cx="3169920" cy="238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8366" y="1056695"/>
            <a:ext cx="156645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Early bench test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D:\SRW\TRACT\Kinect skeletal\first ch46 test 4-1713\image\image_temp0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71" y="3613708"/>
            <a:ext cx="2779706" cy="208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3831989"/>
            <a:ext cx="139673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Early feasibility test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D:\SRW\TRACT\pictures\all dummies installed\IMG_93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398" y="1163332"/>
            <a:ext cx="2629620" cy="394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SRW\TRACT\pictures\all dummies installed\IMG_935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1" r="28744"/>
          <a:stretch/>
        </p:blipFill>
        <p:spPr bwMode="auto">
          <a:xfrm>
            <a:off x="6781190" y="1339941"/>
            <a:ext cx="2134209" cy="308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104435" y="1232583"/>
            <a:ext cx="218521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Bulkhead Shelf Camera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/>
          <p:cNvCxnSpPr>
            <a:endCxn id="10" idx="2"/>
          </p:cNvCxnSpPr>
          <p:nvPr/>
        </p:nvCxnSpPr>
        <p:spPr>
          <a:xfrm flipV="1">
            <a:off x="4864608" y="1540360"/>
            <a:ext cx="332434" cy="1254046"/>
          </a:xfrm>
          <a:prstGeom prst="line">
            <a:avLst/>
          </a:prstGeom>
          <a:ln w="25400">
            <a:solidFill>
              <a:srgbClr val="FF000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39328" y="6370422"/>
            <a:ext cx="347472" cy="365125"/>
          </a:xfrm>
        </p:spPr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418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Ground High Speed Cameras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674303" y="1424026"/>
            <a:ext cx="5241097" cy="4764634"/>
            <a:chOff x="1676400" y="1219200"/>
            <a:chExt cx="5867400" cy="53340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219200"/>
              <a:ext cx="5237163" cy="40739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1828800" y="5562600"/>
              <a:ext cx="5715000" cy="9906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Building 1297</a:t>
              </a:r>
              <a:endParaRPr lang="en-US" sz="24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352800" y="4581939"/>
              <a:ext cx="609600" cy="72113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638800" y="4572000"/>
              <a:ext cx="609600" cy="72113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861132" y="1653724"/>
              <a:ext cx="81785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Calibri" panose="020F0502020204030204" pitchFamily="34" charset="0"/>
                </a:rPr>
                <a:t>P9 35 mm</a:t>
              </a:r>
              <a:endParaRPr lang="en-US" sz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60935" y="1430907"/>
            <a:ext cx="35865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10 High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speed cameras (500 – 1000 frames per second)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Full field photogrammetry skin deformation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2-D marker tracking for computation of impact conditions (speed, pitch, roll and yaw)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Impact location and general behavior of test article throughout the impact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High definition 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5625830" y="1733702"/>
            <a:ext cx="445786" cy="7846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39328" y="6370422"/>
            <a:ext cx="347472" cy="365125"/>
          </a:xfrm>
        </p:spPr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667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10" y="76200"/>
            <a:ext cx="8489290" cy="838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Full Field Photogrammetry Experiment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224130"/>
            <a:ext cx="8458440" cy="232907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1” dots applied to the south side skin</a:t>
            </a:r>
          </a:p>
          <a:p>
            <a:r>
              <a:rPr lang="en-US" dirty="0" smtClean="0"/>
              <a:t>&gt; 8000 data points along the skin</a:t>
            </a:r>
          </a:p>
          <a:p>
            <a:r>
              <a:rPr lang="en-US" dirty="0" smtClean="0"/>
              <a:t>Allows for a deformation field able to be resolved over the entire south side airframe skin</a:t>
            </a:r>
          </a:p>
          <a:p>
            <a:pPr lvl="1"/>
            <a:r>
              <a:rPr lang="en-US" dirty="0" smtClean="0"/>
              <a:t>Potentially show weak areas on the airframe</a:t>
            </a:r>
          </a:p>
          <a:p>
            <a:r>
              <a:rPr lang="en-US" dirty="0" smtClean="0"/>
              <a:t>Standard tracking targets for determination of impact conditions</a:t>
            </a:r>
          </a:p>
        </p:txBody>
      </p:sp>
      <p:pic>
        <p:nvPicPr>
          <p:cNvPr id="1028" name="Picture 4" descr="D:\SRW\TRACT\camera stuff\high speed cam locations\IMG_96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8" y="1143000"/>
            <a:ext cx="4293042" cy="286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4" r="8686" b="9172"/>
          <a:stretch/>
        </p:blipFill>
        <p:spPr bwMode="auto">
          <a:xfrm>
            <a:off x="4652467" y="1142999"/>
            <a:ext cx="3983446" cy="2982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79389" y="3758807"/>
            <a:ext cx="1975221" cy="2616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Example Full Field Overlay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39328" y="6370422"/>
            <a:ext cx="347472" cy="365125"/>
          </a:xfrm>
        </p:spPr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46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ract-sw60-11628-8-28-13_1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3660" y="1122016"/>
            <a:ext cx="7337145" cy="550285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188" y="208179"/>
            <a:ext cx="8685212" cy="622300"/>
          </a:xfrm>
        </p:spPr>
        <p:txBody>
          <a:bodyPr/>
          <a:lstStyle/>
          <a:p>
            <a:r>
              <a:rPr lang="en-US" sz="2400" dirty="0" smtClean="0"/>
              <a:t>High Speed Video-External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961969"/>
            <a:ext cx="9078163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Actual conditions: 25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/sec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vertical, 33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/sec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horizontal, 2.5 degree pitch-up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7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05" y="215493"/>
            <a:ext cx="8685212" cy="622300"/>
          </a:xfrm>
        </p:spPr>
        <p:txBody>
          <a:bodyPr/>
          <a:lstStyle/>
          <a:p>
            <a:r>
              <a:rPr lang="en-US" sz="2400" dirty="0" smtClean="0"/>
              <a:t>Impact Analysis</a:t>
            </a:r>
            <a:endParaRPr lang="en-US" sz="2400" dirty="0"/>
          </a:p>
        </p:txBody>
      </p:sp>
      <p:pic>
        <p:nvPicPr>
          <p:cNvPr id="1026" name="Picture 2" descr="L:\TRACT 8-28-13\offboard\impact time sequence\TRACT-S17-77208-28-2013, t=59.688(t=0)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08" y="936208"/>
            <a:ext cx="3950952" cy="290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83243" y="3232920"/>
            <a:ext cx="58738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= 0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L:\TRACT 8-28-13\offboard\impact time sequence\TRACT-S17-77208-28-2013, t=59.718(t+30ms)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469" y="948466"/>
            <a:ext cx="3934281" cy="289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62226" y="3217219"/>
            <a:ext cx="102637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+ 30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124199" y="3036586"/>
            <a:ext cx="486261" cy="1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27504" y="3036586"/>
            <a:ext cx="486261" cy="1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L:\TRACT 8-28-13\offboard\impact time sequence\TRACT-S17-77208-28-2013, t=59.738(t+50ms)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3883454"/>
            <a:ext cx="4006601" cy="2946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1523999" y="5855986"/>
            <a:ext cx="486261" cy="1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61305" y="6084586"/>
            <a:ext cx="102637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+ 50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L:\TRACT 8-28-13\offboard\impact time sequence\TRACT-S17-77208-28-2013, t=59.788(t+100ms)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469" y="3883455"/>
            <a:ext cx="4006598" cy="294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007086" y="6066293"/>
            <a:ext cx="1133111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+ 100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1094" y="3841320"/>
            <a:ext cx="343134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Close to cockpit max head displacement 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74190" y="3841320"/>
            <a:ext cx="2904561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Front cabin / Cockpit initial impact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25866" y="1052408"/>
            <a:ext cx="202141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Mid cabin initial impact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85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L:\TRACT 8-28-13\offboard\impact time sequence\TRACT-S17-77208-28-2013, t=60.588(t+900ms)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087" y="3873057"/>
            <a:ext cx="3908200" cy="287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:\TRACT 8-28-13\offboard\impact time sequence\TRACT-S17-77208-28-2013, t=60.238(t+550ms)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87" y="3873057"/>
            <a:ext cx="3908200" cy="287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L:\TRACT 8-28-13\offboard\impact time sequence\TRACT-S17-77208-28-2013, t=60.888(t+450ms)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086" y="945813"/>
            <a:ext cx="3886103" cy="285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601" y="29997"/>
            <a:ext cx="8229600" cy="762000"/>
          </a:xfrm>
        </p:spPr>
        <p:txBody>
          <a:bodyPr/>
          <a:lstStyle/>
          <a:p>
            <a:r>
              <a:rPr lang="en-US" sz="2400" dirty="0" smtClean="0"/>
              <a:t>Impact Analysis Continued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071624" y="3332933"/>
            <a:ext cx="1055097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+ 450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38192" y="6304733"/>
            <a:ext cx="1055097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+ 550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3973" y="6286440"/>
            <a:ext cx="1055097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+ 900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L:\TRACT 8-28-13\offboard\impact time sequence\TRACT-S17-77208-28-2013, t=59.888(t+200ms)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29" y="959065"/>
            <a:ext cx="3871757" cy="284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154597" y="3332933"/>
            <a:ext cx="1055097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 + 200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1786" y="1016047"/>
            <a:ext cx="156485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~Max rear rebound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01486" y="1000730"/>
            <a:ext cx="2129109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Rebound has flattened out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93333" y="3942533"/>
            <a:ext cx="164500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Rear second impact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12760" y="3941043"/>
            <a:ext cx="131799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Airframe at rest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64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05" y="164287"/>
            <a:ext cx="8685212" cy="622300"/>
          </a:xfrm>
        </p:spPr>
        <p:txBody>
          <a:bodyPr/>
          <a:lstStyle/>
          <a:p>
            <a:r>
              <a:rPr lang="en-US" sz="2400" dirty="0" smtClean="0"/>
              <a:t>High Speed Video- Cockpit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lot copliot compare rle 44%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4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406" y="171603"/>
            <a:ext cx="8685212" cy="622300"/>
          </a:xfrm>
        </p:spPr>
        <p:txBody>
          <a:bodyPr/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High Speed Video-Cabin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D61B6E-6A16-4642-84DD-0D955BFC319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4" name="3 interior view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3778" y="937651"/>
            <a:ext cx="6633972" cy="568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8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SRW\TRACT\frames snapshot\frames510,254,152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841" y="3743324"/>
            <a:ext cx="3761012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L:\TRACT 8-28-13\DAS\TRACTTest\ASCII\right vertical accels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675" y="961132"/>
            <a:ext cx="3709589" cy="278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:\TRACT 8-28-13\DAS\TRACTTest\ASCII\left vertical accels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80" y="961132"/>
            <a:ext cx="3720828" cy="279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50202" y="4298509"/>
            <a:ext cx="601447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FS410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19354" y="4931329"/>
            <a:ext cx="601447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FS254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66912" y="6476668"/>
            <a:ext cx="601447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FS152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0"/>
          <p:cNvSpPr txBox="1">
            <a:spLocks/>
          </p:cNvSpPr>
          <p:nvPr/>
        </p:nvSpPr>
        <p:spPr>
          <a:xfrm>
            <a:off x="105022" y="152137"/>
            <a:ext cx="8229600" cy="668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Vertical Loads – Cabin only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24698" y="6356350"/>
            <a:ext cx="362102" cy="365125"/>
          </a:xfrm>
        </p:spPr>
        <p:txBody>
          <a:bodyPr/>
          <a:lstStyle/>
          <a:p>
            <a:pPr>
              <a:defRPr/>
            </a:pPr>
            <a:fld id="{26D61B6E-6A16-4642-84DD-0D955BFC3194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40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D:\SRW\TRACT\pictures\all dummies installed\IMG_93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r="14977"/>
          <a:stretch/>
        </p:blipFill>
        <p:spPr bwMode="auto">
          <a:xfrm>
            <a:off x="685800" y="3714718"/>
            <a:ext cx="3257550" cy="293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:\SRW\TRACT\pictures\all dummies installed\IMG_93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262" y="4064000"/>
            <a:ext cx="3924300" cy="261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L:\TRACT 8-28-13\DAS\TRACTTest\ASCII\foward facing seat floor z accel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546" y="964827"/>
            <a:ext cx="3677054" cy="275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/>
          <p:cNvCxnSpPr/>
          <p:nvPr/>
        </p:nvCxnSpPr>
        <p:spPr>
          <a:xfrm flipV="1">
            <a:off x="3584448" y="1872691"/>
            <a:ext cx="2018995" cy="3152851"/>
          </a:xfrm>
          <a:prstGeom prst="line">
            <a:avLst/>
          </a:prstGeom>
          <a:ln w="25400">
            <a:solidFill>
              <a:srgbClr val="00FF00"/>
            </a:solidFill>
            <a:prstDash val="dash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51244" y="2457907"/>
            <a:ext cx="234695" cy="2725902"/>
          </a:xfrm>
          <a:prstGeom prst="line">
            <a:avLst/>
          </a:prstGeom>
          <a:ln w="22225">
            <a:solidFill>
              <a:srgbClr val="FF0000"/>
            </a:solidFill>
            <a:prstDash val="dash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0"/>
          <p:cNvSpPr>
            <a:spLocks noGrp="1"/>
          </p:cNvSpPr>
          <p:nvPr>
            <p:ph type="title"/>
          </p:nvPr>
        </p:nvSpPr>
        <p:spPr>
          <a:xfrm>
            <a:off x="127533" y="92581"/>
            <a:ext cx="8014285" cy="668440"/>
          </a:xfrm>
        </p:spPr>
        <p:txBody>
          <a:bodyPr>
            <a:noAutofit/>
          </a:bodyPr>
          <a:lstStyle/>
          <a:p>
            <a:r>
              <a:rPr lang="en-US" sz="2400" dirty="0" smtClean="0"/>
              <a:t>Cabin Floor Vertical Loads at Seats</a:t>
            </a:r>
            <a:endParaRPr lang="en-US" sz="2400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24698" y="6356350"/>
            <a:ext cx="362102" cy="365125"/>
          </a:xfrm>
        </p:spPr>
        <p:txBody>
          <a:bodyPr/>
          <a:lstStyle/>
          <a:p>
            <a:pPr>
              <a:defRPr/>
            </a:pPr>
            <a:fld id="{26D61B6E-6A16-4642-84DD-0D955BFC319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3" name="Picture 3" descr="L:\TRACT 8-28-13\DAS\TRACTTest\ASCII\mid wall side seat z accel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07" y="964827"/>
            <a:ext cx="3469743" cy="260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/>
          <p:cNvCxnSpPr/>
          <p:nvPr/>
        </p:nvCxnSpPr>
        <p:spPr>
          <a:xfrm flipV="1">
            <a:off x="1717853" y="2457907"/>
            <a:ext cx="1274064" cy="2361592"/>
          </a:xfrm>
          <a:prstGeom prst="line">
            <a:avLst/>
          </a:prstGeom>
          <a:ln w="25400">
            <a:solidFill>
              <a:srgbClr val="00FF00"/>
            </a:solidFill>
            <a:prstDash val="dash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141171" y="1995831"/>
            <a:ext cx="358445" cy="2963876"/>
          </a:xfrm>
          <a:prstGeom prst="line">
            <a:avLst/>
          </a:prstGeom>
          <a:ln w="22225">
            <a:solidFill>
              <a:srgbClr val="FF0000"/>
            </a:solidFill>
            <a:prstDash val="dash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 bwMode="auto">
          <a:xfrm>
            <a:off x="1002182" y="964827"/>
            <a:ext cx="1550823" cy="16902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959706" y="970145"/>
            <a:ext cx="1982419" cy="1637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21655" y="2914512"/>
            <a:ext cx="632763" cy="192360"/>
          </a:xfrm>
          <a:prstGeom prst="rect">
            <a:avLst/>
          </a:prstGeom>
          <a:solidFill>
            <a:schemeClr val="bg1"/>
          </a:solidFill>
        </p:spPr>
        <p:txBody>
          <a:bodyPr wrap="square" lIns="9144" tIns="0" rIns="9144" bIns="0" rtlCol="0" anchor="t" anchorCtr="0">
            <a:spAutoFit/>
          </a:bodyPr>
          <a:lstStyle/>
          <a:p>
            <a:pPr algn="r"/>
            <a:r>
              <a:rPr lang="en-US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Front  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8010" y="2800234"/>
            <a:ext cx="632763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9144" tIns="0" rIns="9144" bIns="0" rtlCol="0" anchor="t" anchorCtr="0">
            <a:spAutoFit/>
          </a:bodyPr>
          <a:lstStyle/>
          <a:p>
            <a:pPr algn="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Front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788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:\SRW\TRACT\frames snapshot\frames510,254,152+cockpit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663364"/>
            <a:ext cx="3506061" cy="290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57706" y="4180083"/>
            <a:ext cx="601447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FS410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53344" y="4753746"/>
            <a:ext cx="601447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FS254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65567" y="6159299"/>
            <a:ext cx="601447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FS152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9940" y="5626415"/>
            <a:ext cx="489238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Pilot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>
            <a:stCxn id="8" idx="3"/>
          </p:cNvCxnSpPr>
          <p:nvPr/>
        </p:nvCxnSpPr>
        <p:spPr>
          <a:xfrm>
            <a:off x="4689178" y="5757220"/>
            <a:ext cx="721022" cy="4020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112026" y="6311699"/>
            <a:ext cx="602974" cy="1808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64330" y="6307870"/>
            <a:ext cx="724878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Co-Pilot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84163" y="232866"/>
            <a:ext cx="8685212" cy="6223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Horizontal acceleration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L:\TRACT 8-28-13\DAS\TRACTTest\ASCII\left side x (saturate remove) accel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39" y="976082"/>
            <a:ext cx="3583044" cy="268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L:\TRACT 8-28-13\DAS\TRACTTest\ASCII\right side x (saturate remove) accel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99" y="963874"/>
            <a:ext cx="3692417" cy="276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:\TRACT 8-28-13\DAS\TRACTTest\ASCII\cockpit x (saturate remove) accel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42" y="3869811"/>
            <a:ext cx="3425152" cy="256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24698" y="6356350"/>
            <a:ext cx="362102" cy="365125"/>
          </a:xfrm>
        </p:spPr>
        <p:txBody>
          <a:bodyPr/>
          <a:lstStyle/>
          <a:p>
            <a:pPr>
              <a:defRPr/>
            </a:pPr>
            <a:fld id="{26D61B6E-6A16-4642-84DD-0D955BFC319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73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1076" y="982923"/>
            <a:ext cx="8038411" cy="5732431"/>
            <a:chOff x="721077" y="982923"/>
            <a:chExt cx="7945856" cy="5666427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283"/>
            <a:stretch/>
          </p:blipFill>
          <p:spPr bwMode="auto">
            <a:xfrm>
              <a:off x="721077" y="982923"/>
              <a:ext cx="7945856" cy="5666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013043" y="5448634"/>
              <a:ext cx="892158" cy="261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1,025 lb.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052728" y="3578350"/>
              <a:ext cx="735615" cy="261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988 lb.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912170" y="3993636"/>
              <a:ext cx="892158" cy="261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2,556 lb.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59897" y="3980527"/>
              <a:ext cx="892158" cy="261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2,873 lb.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93587" y="2633267"/>
              <a:ext cx="735615" cy="261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617 lb.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71941" y="2095834"/>
              <a:ext cx="735615" cy="261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374 lb.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31038" y="1780239"/>
              <a:ext cx="821017" cy="261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~1500lb.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20893" y="1714513"/>
              <a:ext cx="840456" cy="26161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2495 lb.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319456" y="196930"/>
            <a:ext cx="7621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ATD Lumbar Load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and Vertical Pelvic Acceleration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L:\TRACT 8-28-13\DAS\TRACTTest\ASCII\forward cabin z pelvic accel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3" y="946486"/>
            <a:ext cx="3199497" cy="23996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766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91" y="142342"/>
            <a:ext cx="8685212" cy="622300"/>
          </a:xfrm>
        </p:spPr>
        <p:txBody>
          <a:bodyPr/>
          <a:lstStyle/>
          <a:p>
            <a:r>
              <a:rPr lang="en-US" sz="2400" dirty="0" smtClean="0"/>
              <a:t>Vertical Displacement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</a:t>
            </a:r>
            <a:fld id="{705260A4-3939-7D4A-8EB2-901B78DD85C1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3" name="TRACT - displacement y movi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8835" y="1005886"/>
            <a:ext cx="7651699" cy="541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7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36" y="149656"/>
            <a:ext cx="8685212" cy="622300"/>
          </a:xfrm>
        </p:spPr>
        <p:txBody>
          <a:bodyPr/>
          <a:lstStyle/>
          <a:p>
            <a:r>
              <a:rPr lang="en-US" sz="2400" dirty="0" smtClean="0"/>
              <a:t>Post-test Analysis Correlation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5260A4-3939-7D4A-8EB2-901B78DD85C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5" name="movie_000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3700" y="3072385"/>
            <a:ext cx="5742730" cy="378561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55852"/>
            <a:ext cx="8769096" cy="246034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Observations</a:t>
            </a:r>
          </a:p>
          <a:p>
            <a:r>
              <a:rPr lang="en-US" sz="2000" dirty="0" smtClean="0"/>
              <a:t>High percentage of secondary structure modeled with bar elements with equivalent cross sectional properties</a:t>
            </a:r>
          </a:p>
          <a:p>
            <a:r>
              <a:rPr lang="en-US" sz="2000" dirty="0" smtClean="0"/>
              <a:t>Challenges in calibrating </a:t>
            </a:r>
            <a:r>
              <a:rPr lang="en-US" sz="2000" dirty="0"/>
              <a:t>lumped mass </a:t>
            </a:r>
            <a:r>
              <a:rPr lang="en-US" sz="2000" dirty="0" smtClean="0"/>
              <a:t>FEM when gross ATD motion not represented</a:t>
            </a:r>
          </a:p>
          <a:p>
            <a:r>
              <a:rPr lang="en-US" sz="2000" dirty="0" smtClean="0"/>
              <a:t>Soil modeling parameters critical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3206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Summary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36320"/>
            <a:ext cx="8747150" cy="5488838"/>
          </a:xfrm>
        </p:spPr>
        <p:txBody>
          <a:bodyPr>
            <a:noAutofit/>
          </a:bodyPr>
          <a:lstStyle/>
          <a:p>
            <a:r>
              <a:rPr lang="en-US" sz="2000" dirty="0" smtClean="0"/>
              <a:t>Highly successful collaboration across FAA, DOD and industry</a:t>
            </a:r>
          </a:p>
          <a:p>
            <a:r>
              <a:rPr lang="en-US" sz="2000" dirty="0" smtClean="0"/>
              <a:t>Comprehensive data acquisition and photogrammetry effort</a:t>
            </a:r>
          </a:p>
          <a:p>
            <a:r>
              <a:rPr lang="en-US" sz="2000" dirty="0" smtClean="0"/>
              <a:t>Loads from ATDs in energy absorbing seats within injury limits</a:t>
            </a:r>
          </a:p>
          <a:p>
            <a:r>
              <a:rPr lang="en-US" sz="2000" dirty="0" smtClean="0"/>
              <a:t>Severe injury predicted for ATDs in forward-facing passenger seats.</a:t>
            </a:r>
          </a:p>
          <a:p>
            <a:r>
              <a:rPr lang="en-US" sz="2000" dirty="0" smtClean="0"/>
              <a:t>Full-scale tests provide valuable information in determining coupled airframe/seat/restraint/EA behavior</a:t>
            </a:r>
          </a:p>
          <a:p>
            <a:r>
              <a:rPr lang="en-US" sz="2000" dirty="0" smtClean="0"/>
              <a:t>Ongoing/Proposed Work</a:t>
            </a:r>
          </a:p>
          <a:p>
            <a:pPr lvl="1"/>
            <a:r>
              <a:rPr lang="en-US" sz="1800" dirty="0" smtClean="0"/>
              <a:t>Continued data reduction and test-analysis correlation</a:t>
            </a:r>
          </a:p>
          <a:p>
            <a:pPr lvl="1"/>
            <a:r>
              <a:rPr lang="en-US" sz="1800" dirty="0" smtClean="0"/>
              <a:t>TRACT 2 </a:t>
            </a:r>
            <a:r>
              <a:rPr lang="en-US" sz="1800" dirty="0"/>
              <a:t>preparation </a:t>
            </a:r>
            <a:r>
              <a:rPr lang="en-US" sz="1800" dirty="0" smtClean="0"/>
              <a:t>(late </a:t>
            </a:r>
            <a:r>
              <a:rPr lang="en-US" sz="1800" dirty="0"/>
              <a:t>summer </a:t>
            </a:r>
            <a:r>
              <a:rPr lang="en-US" sz="1800" dirty="0" smtClean="0"/>
              <a:t>2014)</a:t>
            </a:r>
          </a:p>
          <a:p>
            <a:pPr lvl="2"/>
            <a:r>
              <a:rPr lang="en-US" sz="1800" dirty="0" smtClean="0"/>
              <a:t>Interim swing test</a:t>
            </a:r>
          </a:p>
          <a:p>
            <a:pPr lvl="3"/>
            <a:r>
              <a:rPr lang="en-US" sz="1600" dirty="0" smtClean="0"/>
              <a:t>TRACT 1 cabin section</a:t>
            </a:r>
          </a:p>
          <a:p>
            <a:pPr lvl="3"/>
            <a:r>
              <a:rPr lang="en-US" sz="1600" dirty="0" smtClean="0"/>
              <a:t>Transparent floor for high speed video capture</a:t>
            </a:r>
          </a:p>
          <a:p>
            <a:pPr lvl="3"/>
            <a:r>
              <a:rPr lang="en-US" sz="1600" dirty="0" smtClean="0"/>
              <a:t>Develop 4-5 concepts, sandwich, truncated cone, sine wave, shear web, hybrid materials?</a:t>
            </a:r>
          </a:p>
          <a:p>
            <a:pPr lvl="2"/>
            <a:r>
              <a:rPr lang="en-US" sz="1800" dirty="0" smtClean="0"/>
              <a:t>Select 2-3 concepts for full-scale testing</a:t>
            </a:r>
          </a:p>
          <a:p>
            <a:pPr lvl="2"/>
            <a:r>
              <a:rPr lang="en-US" sz="1800" dirty="0" smtClean="0"/>
              <a:t>Incorporate ACS/DLR concept (corrugated shear web)</a:t>
            </a:r>
            <a:endParaRPr lang="en-US" sz="1400" dirty="0" smtClean="0"/>
          </a:p>
          <a:p>
            <a:pPr marL="0" indent="0"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 lvl="2"/>
            <a:endParaRPr lang="en-US" sz="1600" dirty="0" smtClean="0"/>
          </a:p>
          <a:p>
            <a:pPr lvl="1"/>
            <a:endParaRPr lang="en-US" sz="1800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24698" y="6356350"/>
            <a:ext cx="362102" cy="365125"/>
          </a:xfrm>
        </p:spPr>
        <p:txBody>
          <a:bodyPr/>
          <a:lstStyle/>
          <a:p>
            <a:pPr>
              <a:defRPr/>
            </a:pPr>
            <a:fld id="{26D61B6E-6A16-4642-84DD-0D955BFC319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7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  <a:txDef>
      <a:spPr>
        <a:solidFill>
          <a:schemeClr val="bg1"/>
        </a:solidFill>
      </a:spPr>
      <a:bodyPr wrap="none" rtlCol="0">
        <a:spAutoFit/>
      </a:bodyPr>
      <a:lstStyle>
        <a:defPPr>
          <a:defRPr sz="12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15249</TotalTime>
  <Words>1065</Words>
  <Application>Microsoft Office PowerPoint</Application>
  <PresentationFormat>On-screen Show (4:3)</PresentationFormat>
  <Paragraphs>218</Paragraphs>
  <Slides>25</Slides>
  <Notes>1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Blank Presentation</vt:lpstr>
      <vt:lpstr>PowerPoint Presentation</vt:lpstr>
      <vt:lpstr>PowerPoint Presentation</vt:lpstr>
      <vt:lpstr>TRACT</vt:lpstr>
      <vt:lpstr>TRACT Collaborators</vt:lpstr>
      <vt:lpstr>TRACT Configuration</vt:lpstr>
      <vt:lpstr>TRACT Configuration</vt:lpstr>
      <vt:lpstr>TRACT Configuration</vt:lpstr>
      <vt:lpstr>TRACT Impact Conditions</vt:lpstr>
      <vt:lpstr>Onboard high speed cameras</vt:lpstr>
      <vt:lpstr>Onboard HD cameras</vt:lpstr>
      <vt:lpstr>Markerless Tracking-Kinect Experiment</vt:lpstr>
      <vt:lpstr>Ground High Speed Cameras</vt:lpstr>
      <vt:lpstr>Full Field Photogrammetry Experiment </vt:lpstr>
      <vt:lpstr>High Speed Video-External</vt:lpstr>
      <vt:lpstr>Impact Analysis</vt:lpstr>
      <vt:lpstr>Impact Analysis Continued</vt:lpstr>
      <vt:lpstr>High Speed Video- Cockpit</vt:lpstr>
      <vt:lpstr>High Speed Video-Cabin</vt:lpstr>
      <vt:lpstr>PowerPoint Presentation</vt:lpstr>
      <vt:lpstr>Cabin Floor Vertical Loads at Seats</vt:lpstr>
      <vt:lpstr>Horizontal acceleration</vt:lpstr>
      <vt:lpstr>PowerPoint Presentation</vt:lpstr>
      <vt:lpstr>Vertical Displacement</vt:lpstr>
      <vt:lpstr>Post-test Analysis Correlation</vt:lpstr>
      <vt:lpstr>Summary</vt:lpstr>
    </vt:vector>
  </TitlesOfParts>
  <Company>Maria Werries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Annett, Martin S. (LARC-D322)</dc:creator>
  <cp:lastModifiedBy>Michael Donio</cp:lastModifiedBy>
  <cp:revision>592</cp:revision>
  <cp:lastPrinted>2009-09-23T20:13:17Z</cp:lastPrinted>
  <dcterms:created xsi:type="dcterms:W3CDTF">2011-06-10T16:24:42Z</dcterms:created>
  <dcterms:modified xsi:type="dcterms:W3CDTF">2014-01-23T15:14:12Z</dcterms:modified>
</cp:coreProperties>
</file>